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79" r:id="rId5"/>
    <p:sldId id="262" r:id="rId6"/>
    <p:sldId id="263" r:id="rId7"/>
    <p:sldId id="264" r:id="rId8"/>
    <p:sldId id="265" r:id="rId9"/>
    <p:sldId id="266" r:id="rId10"/>
    <p:sldId id="278" r:id="rId11"/>
    <p:sldId id="282" r:id="rId12"/>
    <p:sldId id="281" r:id="rId13"/>
    <p:sldId id="269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8F3C"/>
    <a:srgbClr val="CE6D1C"/>
    <a:srgbClr val="4F81BD"/>
    <a:srgbClr val="0099FF"/>
    <a:srgbClr val="45BBBB"/>
    <a:srgbClr val="9BB755"/>
    <a:srgbClr val="B9CDE5"/>
    <a:srgbClr val="82A5D0"/>
    <a:srgbClr val="034EA2"/>
    <a:srgbClr val="3C4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088" autoAdjust="0"/>
  </p:normalViewPr>
  <p:slideViewPr>
    <p:cSldViewPr>
      <p:cViewPr varScale="1">
        <p:scale>
          <a:sx n="111" d="100"/>
          <a:sy n="111" d="100"/>
        </p:scale>
        <p:origin x="5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6DC68-08D5-4604-9B74-0590F56ABC3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7972FB0-705A-42BD-8A64-C5DE89AB1778}">
      <dgm:prSet phldrT="[Κείμενο]" custT="1"/>
      <dgm:spPr>
        <a:solidFill>
          <a:srgbClr val="0099FF"/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C-ITS</a:t>
          </a:r>
          <a:endParaRPr lang="el-GR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8B5C5-DF52-4AB7-8488-E363647F0AB2}" type="parTrans" cxnId="{50067BBF-3A1B-4860-B1AF-8D6EB9560E08}">
      <dgm:prSet/>
      <dgm:spPr/>
      <dgm:t>
        <a:bodyPr/>
        <a:lstStyle/>
        <a:p>
          <a:endParaRPr lang="el-GR"/>
        </a:p>
      </dgm:t>
    </dgm:pt>
    <dgm:pt modelId="{E919AE94-01C1-4FF0-86BC-B49B9A03A13C}" type="sibTrans" cxnId="{50067BBF-3A1B-4860-B1AF-8D6EB9560E0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l-GR"/>
        </a:p>
      </dgm:t>
    </dgm:pt>
    <dgm:pt modelId="{2E7EC93A-EE3B-4BBC-AE87-E098DFC68DE8}">
      <dgm:prSet custT="1"/>
      <dgm:spPr>
        <a:solidFill>
          <a:srgbClr val="0099FF"/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Enabler for the transition to the concept of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mobility as a pure service</a:t>
          </a:r>
          <a:endParaRPr lang="el-GR" sz="1800" dirty="0"/>
        </a:p>
      </dgm:t>
    </dgm:pt>
    <dgm:pt modelId="{176F5EBD-AF65-4E5A-8941-9E881A908C3C}" type="parTrans" cxnId="{7BF00C9F-94FD-48C2-9C78-EDA10E50D761}">
      <dgm:prSet/>
      <dgm:spPr/>
      <dgm:t>
        <a:bodyPr/>
        <a:lstStyle/>
        <a:p>
          <a:endParaRPr lang="el-GR"/>
        </a:p>
      </dgm:t>
    </dgm:pt>
    <dgm:pt modelId="{F62FF4C8-2320-4B7C-8EA8-E78D5BB50E6C}" type="sibTrans" cxnId="{7BF00C9F-94FD-48C2-9C78-EDA10E50D761}">
      <dgm:prSet/>
      <dgm:spPr/>
      <dgm:t>
        <a:bodyPr/>
        <a:lstStyle/>
        <a:p>
          <a:endParaRPr lang="el-GR"/>
        </a:p>
      </dgm:t>
    </dgm:pt>
    <dgm:pt modelId="{A101B078-6D3B-46B4-911E-B698B9B22E7B}" type="pres">
      <dgm:prSet presAssocID="{DB96DC68-08D5-4604-9B74-0590F56ABC35}" presName="Name0" presStyleCnt="0">
        <dgm:presLayoutVars>
          <dgm:dir/>
          <dgm:resizeHandles val="exact"/>
        </dgm:presLayoutVars>
      </dgm:prSet>
      <dgm:spPr/>
    </dgm:pt>
    <dgm:pt modelId="{BEC653F8-2EC1-4155-8997-157273222931}" type="pres">
      <dgm:prSet presAssocID="{47972FB0-705A-42BD-8A64-C5DE89AB1778}" presName="node" presStyleLbl="node1" presStyleIdx="0" presStyleCnt="2" custScaleX="52461">
        <dgm:presLayoutVars>
          <dgm:bulletEnabled val="1"/>
        </dgm:presLayoutVars>
      </dgm:prSet>
      <dgm:spPr/>
    </dgm:pt>
    <dgm:pt modelId="{EDA711C0-BC6B-4E52-A61D-6B1CB3A36CD5}" type="pres">
      <dgm:prSet presAssocID="{E919AE94-01C1-4FF0-86BC-B49B9A03A13C}" presName="sibTrans" presStyleLbl="sibTrans2D1" presStyleIdx="0" presStyleCnt="1" custScaleX="133253" custScaleY="99452"/>
      <dgm:spPr/>
    </dgm:pt>
    <dgm:pt modelId="{0C23BD4C-D998-42BF-BC65-5755B2B20125}" type="pres">
      <dgm:prSet presAssocID="{E919AE94-01C1-4FF0-86BC-B49B9A03A13C}" presName="connectorText" presStyleLbl="sibTrans2D1" presStyleIdx="0" presStyleCnt="1"/>
      <dgm:spPr/>
    </dgm:pt>
    <dgm:pt modelId="{510FA4A1-F7A3-497D-9220-E74CC0129E7C}" type="pres">
      <dgm:prSet presAssocID="{2E7EC93A-EE3B-4BBC-AE87-E098DFC68DE8}" presName="node" presStyleLbl="node1" presStyleIdx="1" presStyleCnt="2" custScaleX="196613">
        <dgm:presLayoutVars>
          <dgm:bulletEnabled val="1"/>
        </dgm:presLayoutVars>
      </dgm:prSet>
      <dgm:spPr/>
    </dgm:pt>
  </dgm:ptLst>
  <dgm:cxnLst>
    <dgm:cxn modelId="{1A161D79-D8C5-4B07-8180-337A36BC8D6E}" type="presOf" srcId="{DB96DC68-08D5-4604-9B74-0590F56ABC35}" destId="{A101B078-6D3B-46B4-911E-B698B9B22E7B}" srcOrd="0" destOrd="0" presId="urn:microsoft.com/office/officeart/2005/8/layout/process1"/>
    <dgm:cxn modelId="{3A49A983-90A8-47F9-BB93-573003122C9B}" type="presOf" srcId="{E919AE94-01C1-4FF0-86BC-B49B9A03A13C}" destId="{0C23BD4C-D998-42BF-BC65-5755B2B20125}" srcOrd="1" destOrd="0" presId="urn:microsoft.com/office/officeart/2005/8/layout/process1"/>
    <dgm:cxn modelId="{DB7DA184-4D2C-4852-ADBB-8A4AD58D62F3}" type="presOf" srcId="{E919AE94-01C1-4FF0-86BC-B49B9A03A13C}" destId="{EDA711C0-BC6B-4E52-A61D-6B1CB3A36CD5}" srcOrd="0" destOrd="0" presId="urn:microsoft.com/office/officeart/2005/8/layout/process1"/>
    <dgm:cxn modelId="{10D23F86-91D7-4B6D-BF63-403DEA02E06C}" type="presOf" srcId="{47972FB0-705A-42BD-8A64-C5DE89AB1778}" destId="{BEC653F8-2EC1-4155-8997-157273222931}" srcOrd="0" destOrd="0" presId="urn:microsoft.com/office/officeart/2005/8/layout/process1"/>
    <dgm:cxn modelId="{7BF00C9F-94FD-48C2-9C78-EDA10E50D761}" srcId="{DB96DC68-08D5-4604-9B74-0590F56ABC35}" destId="{2E7EC93A-EE3B-4BBC-AE87-E098DFC68DE8}" srcOrd="1" destOrd="0" parTransId="{176F5EBD-AF65-4E5A-8941-9E881A908C3C}" sibTransId="{F62FF4C8-2320-4B7C-8EA8-E78D5BB50E6C}"/>
    <dgm:cxn modelId="{951CF5AC-0E56-47A7-BFCB-C3A9E9D67D83}" type="presOf" srcId="{2E7EC93A-EE3B-4BBC-AE87-E098DFC68DE8}" destId="{510FA4A1-F7A3-497D-9220-E74CC0129E7C}" srcOrd="0" destOrd="0" presId="urn:microsoft.com/office/officeart/2005/8/layout/process1"/>
    <dgm:cxn modelId="{50067BBF-3A1B-4860-B1AF-8D6EB9560E08}" srcId="{DB96DC68-08D5-4604-9B74-0590F56ABC35}" destId="{47972FB0-705A-42BD-8A64-C5DE89AB1778}" srcOrd="0" destOrd="0" parTransId="{2B88B5C5-DF52-4AB7-8488-E363647F0AB2}" sibTransId="{E919AE94-01C1-4FF0-86BC-B49B9A03A13C}"/>
    <dgm:cxn modelId="{D0001324-CE81-445F-BAA4-CE75454CD0A7}" type="presParOf" srcId="{A101B078-6D3B-46B4-911E-B698B9B22E7B}" destId="{BEC653F8-2EC1-4155-8997-157273222931}" srcOrd="0" destOrd="0" presId="urn:microsoft.com/office/officeart/2005/8/layout/process1"/>
    <dgm:cxn modelId="{75E23A63-48AB-4AC0-846D-860E628D6950}" type="presParOf" srcId="{A101B078-6D3B-46B4-911E-B698B9B22E7B}" destId="{EDA711C0-BC6B-4E52-A61D-6B1CB3A36CD5}" srcOrd="1" destOrd="0" presId="urn:microsoft.com/office/officeart/2005/8/layout/process1"/>
    <dgm:cxn modelId="{9D70002C-F783-4083-9382-EB5B48E105B2}" type="presParOf" srcId="{EDA711C0-BC6B-4E52-A61D-6B1CB3A36CD5}" destId="{0C23BD4C-D998-42BF-BC65-5755B2B20125}" srcOrd="0" destOrd="0" presId="urn:microsoft.com/office/officeart/2005/8/layout/process1"/>
    <dgm:cxn modelId="{8561B4DF-800E-4C91-9AE5-72F8EFC6A550}" type="presParOf" srcId="{A101B078-6D3B-46B4-911E-B698B9B22E7B}" destId="{510FA4A1-F7A3-497D-9220-E74CC0129E7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653F8-2EC1-4155-8997-157273222931}">
      <dsp:nvSpPr>
        <dsp:cNvPr id="0" name=""/>
        <dsp:cNvSpPr/>
      </dsp:nvSpPr>
      <dsp:spPr>
        <a:xfrm>
          <a:off x="6664" y="0"/>
          <a:ext cx="1474262" cy="837125"/>
        </a:xfrm>
        <a:prstGeom prst="roundRect">
          <a:avLst>
            <a:gd name="adj" fmla="val 10000"/>
          </a:avLst>
        </a:prstGeom>
        <a:solidFill>
          <a:srgbClr val="00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C-ITS</a:t>
          </a:r>
          <a:endParaRPr lang="el-GR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83" y="24519"/>
        <a:ext cx="1425224" cy="788087"/>
      </dsp:txXfrm>
    </dsp:sp>
    <dsp:sp modelId="{EDA711C0-BC6B-4E52-A61D-6B1CB3A36CD5}">
      <dsp:nvSpPr>
        <dsp:cNvPr id="0" name=""/>
        <dsp:cNvSpPr/>
      </dsp:nvSpPr>
      <dsp:spPr>
        <a:xfrm>
          <a:off x="1662892" y="72006"/>
          <a:ext cx="793872" cy="693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900" kern="1200"/>
        </a:p>
      </dsp:txBody>
      <dsp:txXfrm>
        <a:off x="1662892" y="210628"/>
        <a:ext cx="585939" cy="415867"/>
      </dsp:txXfrm>
    </dsp:sp>
    <dsp:sp modelId="{510FA4A1-F7A3-497D-9220-E74CC0129E7C}">
      <dsp:nvSpPr>
        <dsp:cNvPr id="0" name=""/>
        <dsp:cNvSpPr/>
      </dsp:nvSpPr>
      <dsp:spPr>
        <a:xfrm>
          <a:off x="2605009" y="0"/>
          <a:ext cx="5525230" cy="837125"/>
        </a:xfrm>
        <a:prstGeom prst="roundRect">
          <a:avLst>
            <a:gd name="adj" fmla="val 10000"/>
          </a:avLst>
        </a:prstGeom>
        <a:solidFill>
          <a:srgbClr val="00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Enabler for the transition to the concept of 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mobility as a pure service</a:t>
          </a:r>
          <a:endParaRPr lang="el-GR" sz="1800" kern="1200" dirty="0"/>
        </a:p>
      </dsp:txBody>
      <dsp:txXfrm>
        <a:off x="2629528" y="24519"/>
        <a:ext cx="5476192" cy="788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82922-CC88-4593-904A-4C73BB96B03C}" type="datetimeFigureOut">
              <a:rPr lang="nl-BE" smtClean="0"/>
              <a:pPr/>
              <a:t>27/05/2019</a:t>
            </a:fld>
            <a:endParaRPr lang="nl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6B4A3-F932-4AF4-96E0-950D0EC44D23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757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6B4A3-F932-4AF4-96E0-950D0EC44D23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003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pPr/>
              <a:t>27/05/2019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1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pPr/>
              <a:t>27/05/2019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842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pPr/>
              <a:t>27/05/2019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011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pPr/>
              <a:t>27/05/2019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468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pPr/>
              <a:t>27/05/2019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439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pPr/>
              <a:t>27/05/2019</a:t>
            </a:fld>
            <a:endParaRPr lang="nl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961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pPr/>
              <a:t>27/05/2019</a:t>
            </a:fld>
            <a:endParaRPr lang="nl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792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pPr/>
              <a:t>27/05/2019</a:t>
            </a:fld>
            <a:endParaRPr lang="nl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387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pPr/>
              <a:t>27/05/2019</a:t>
            </a:fld>
            <a:endParaRPr lang="nl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10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pPr/>
              <a:t>27/05/2019</a:t>
            </a:fld>
            <a:endParaRPr lang="nl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356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pPr/>
              <a:t>27/05/2019</a:t>
            </a:fld>
            <a:endParaRPr lang="nl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676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3929-6E19-416E-BF8A-4161D2D9CD60}" type="datetimeFigureOut">
              <a:rPr lang="nl-BE" smtClean="0"/>
              <a:pPr/>
              <a:t>27/05/2019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9043B-D26E-4CCE-8969-3D394BCC52C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816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5.tiff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5775" cy="3137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e 9"/>
          <p:cNvGrpSpPr/>
          <p:nvPr/>
        </p:nvGrpSpPr>
        <p:grpSpPr>
          <a:xfrm>
            <a:off x="6098980" y="4886718"/>
            <a:ext cx="6071616" cy="1920611"/>
            <a:chOff x="6096000" y="4839491"/>
            <a:chExt cx="6071616" cy="1920611"/>
          </a:xfrm>
        </p:grpSpPr>
        <p:sp>
          <p:nvSpPr>
            <p:cNvPr id="9" name="Rectangle 8"/>
            <p:cNvSpPr/>
            <p:nvPr/>
          </p:nvSpPr>
          <p:spPr>
            <a:xfrm>
              <a:off x="9519210" y="4839491"/>
              <a:ext cx="26254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1" i="1" dirty="0">
                  <a:solidFill>
                    <a:prstClr val="white"/>
                  </a:solidFill>
                  <a:latin typeface="Arial"/>
                  <a:cs typeface="Arial"/>
                </a:rPr>
                <a:t>www.asecapdays.com</a:t>
              </a:r>
              <a:endParaRPr lang="en-US" sz="2000" b="1" i="1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78774"/>
              <a:ext cx="6071616" cy="1481328"/>
            </a:xfrm>
            <a:prstGeom prst="rect">
              <a:avLst/>
            </a:prstGeom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12216680" cy="55534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164670"/>
            <a:ext cx="2652824" cy="261625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91344" y="3183943"/>
            <a:ext cx="6886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kern="0" dirty="0">
                <a:solidFill>
                  <a:prstClr val="white"/>
                </a:solidFill>
                <a:latin typeface="Arial"/>
                <a:cs typeface="Arial"/>
              </a:rPr>
              <a:t>47</a:t>
            </a:r>
            <a:r>
              <a:rPr lang="en-US" sz="2400" b="1" kern="0" baseline="30000" dirty="0">
                <a:solidFill>
                  <a:prstClr val="white"/>
                </a:solidFill>
                <a:latin typeface="Arial"/>
                <a:cs typeface="Arial"/>
              </a:rPr>
              <a:t>TH</a:t>
            </a:r>
            <a:r>
              <a:rPr lang="en-US" sz="2400" b="1" kern="0" dirty="0">
                <a:solidFill>
                  <a:prstClr val="white"/>
                </a:solidFill>
                <a:latin typeface="Arial"/>
                <a:cs typeface="Arial"/>
              </a:rPr>
              <a:t> ASECAP STUDY &amp; INFORMATION DAYS </a:t>
            </a:r>
            <a:endParaRPr lang="nl-BE" sz="2400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291" y="3717032"/>
            <a:ext cx="9724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i="1" kern="0" dirty="0">
                <a:solidFill>
                  <a:prstClr val="white"/>
                </a:solidFill>
                <a:latin typeface="Arial"/>
                <a:cs typeface="Arial"/>
              </a:rPr>
              <a:t>Tomorrow’s Mobility…Is Here Today!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610" y="45824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i="1" dirty="0">
                <a:solidFill>
                  <a:prstClr val="white"/>
                </a:solidFill>
                <a:latin typeface="Arial"/>
                <a:cs typeface="Arial"/>
              </a:rPr>
              <a:t>Costa </a:t>
            </a:r>
            <a:r>
              <a:rPr lang="en-US" i="1" dirty="0" err="1">
                <a:solidFill>
                  <a:prstClr val="white"/>
                </a:solidFill>
                <a:latin typeface="Arial"/>
                <a:cs typeface="Arial"/>
              </a:rPr>
              <a:t>Navarino</a:t>
            </a:r>
            <a:r>
              <a:rPr lang="en-US" i="1" dirty="0">
                <a:solidFill>
                  <a:prstClr val="white"/>
                </a:solidFill>
                <a:latin typeface="Arial"/>
                <a:cs typeface="Arial"/>
              </a:rPr>
              <a:t>, </a:t>
            </a:r>
            <a:r>
              <a:rPr lang="en-US" i="1" dirty="0" err="1">
                <a:solidFill>
                  <a:prstClr val="white"/>
                </a:solidFill>
                <a:latin typeface="Arial"/>
                <a:cs typeface="Arial"/>
              </a:rPr>
              <a:t>Messinia</a:t>
            </a:r>
            <a:r>
              <a:rPr lang="en-US" i="1" dirty="0">
                <a:solidFill>
                  <a:prstClr val="white"/>
                </a:solidFill>
                <a:latin typeface="Arial"/>
                <a:cs typeface="Arial"/>
              </a:rPr>
              <a:t>, Greece</a:t>
            </a:r>
          </a:p>
          <a:p>
            <a:pPr lvl="0"/>
            <a:r>
              <a:rPr lang="en-US" i="1" dirty="0">
                <a:solidFill>
                  <a:prstClr val="white"/>
                </a:solidFill>
                <a:latin typeface="Arial"/>
                <a:cs typeface="Arial"/>
              </a:rPr>
              <a:t>29-31 May 2019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19210" y="4869160"/>
            <a:ext cx="2625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i="1" dirty="0">
                <a:solidFill>
                  <a:prstClr val="white"/>
                </a:solidFill>
                <a:latin typeface="Arial"/>
                <a:cs typeface="Arial"/>
              </a:rPr>
              <a:t>www.asecapdays.com</a:t>
            </a:r>
            <a:endParaRPr lang="en-US" sz="2000" b="1" i="1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0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" y="8251"/>
            <a:ext cx="12192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44624"/>
            <a:ext cx="1152128" cy="1136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384" y="289581"/>
            <a:ext cx="890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requirements/critical factors</a:t>
            </a:r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id="{34FB94A3-694B-4473-983A-F00AF1C44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161" y="4153778"/>
            <a:ext cx="4987701" cy="861807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2">
                  <a:lumMod val="90000"/>
                </a:schemeClr>
              </a:gs>
            </a:gsLst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A5F047-164C-41BA-9287-F4C6B80B862C}"/>
              </a:ext>
            </a:extLst>
          </p:cNvPr>
          <p:cNvGrpSpPr/>
          <p:nvPr/>
        </p:nvGrpSpPr>
        <p:grpSpPr>
          <a:xfrm>
            <a:off x="1847528" y="4077072"/>
            <a:ext cx="2793114" cy="1015217"/>
            <a:chOff x="3576638" y="5186362"/>
            <a:chExt cx="1955801" cy="1071563"/>
          </a:xfrm>
        </p:grpSpPr>
        <p:sp>
          <p:nvSpPr>
            <p:cNvPr id="9" name="Freeform: Shape 76">
              <a:extLst>
                <a:ext uri="{FF2B5EF4-FFF2-40B4-BE49-F238E27FC236}">
                  <a16:creationId xmlns:a16="http://schemas.microsoft.com/office/drawing/2014/main" id="{6B87DB4E-E041-444C-BFA9-EBDB887FB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85" y="5330379"/>
              <a:ext cx="949466" cy="800896"/>
            </a:xfrm>
            <a:custGeom>
              <a:avLst/>
              <a:gdLst>
                <a:gd name="connsiteX0" fmla="*/ 0 w 949466"/>
                <a:gd name="connsiteY0" fmla="*/ 0 h 800896"/>
                <a:gd name="connsiteX1" fmla="*/ 949466 w 949466"/>
                <a:gd name="connsiteY1" fmla="*/ 0 h 800896"/>
                <a:gd name="connsiteX2" fmla="*/ 344345 w 949466"/>
                <a:gd name="connsiteY2" fmla="*/ 800896 h 800896"/>
                <a:gd name="connsiteX3" fmla="*/ 0 w 949466"/>
                <a:gd name="connsiteY3" fmla="*/ 800896 h 80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9466" h="800896">
                  <a:moveTo>
                    <a:pt x="0" y="0"/>
                  </a:moveTo>
                  <a:lnTo>
                    <a:pt x="949466" y="0"/>
                  </a:lnTo>
                  <a:lnTo>
                    <a:pt x="344345" y="800896"/>
                  </a:lnTo>
                  <a:lnTo>
                    <a:pt x="0" y="8008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28600" dist="762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37160" tIns="34290" rIns="68580" bIns="3429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4950" b="1">
                <a:solidFill>
                  <a:schemeClr val="bg1"/>
                </a:solidFill>
              </a:endParaRPr>
            </a:p>
          </p:txBody>
        </p:sp>
        <p:sp>
          <p:nvSpPr>
            <p:cNvPr id="10" name="Freeform 37">
              <a:extLst>
                <a:ext uri="{FF2B5EF4-FFF2-40B4-BE49-F238E27FC236}">
                  <a16:creationId xmlns:a16="http://schemas.microsoft.com/office/drawing/2014/main" id="{6CF91E44-CB4C-4416-960E-C9E85E636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5186362"/>
              <a:ext cx="1865313" cy="1071563"/>
            </a:xfrm>
            <a:custGeom>
              <a:avLst/>
              <a:gdLst>
                <a:gd name="T0" fmla="*/ 1175 w 1175"/>
                <a:gd name="T1" fmla="*/ 0 h 675"/>
                <a:gd name="T2" fmla="*/ 0 w 1175"/>
                <a:gd name="T3" fmla="*/ 0 h 675"/>
                <a:gd name="T4" fmla="*/ 0 w 1175"/>
                <a:gd name="T5" fmla="*/ 675 h 675"/>
                <a:gd name="T6" fmla="*/ 665 w 1175"/>
                <a:gd name="T7" fmla="*/ 675 h 675"/>
                <a:gd name="T8" fmla="*/ 1175 w 1175"/>
                <a:gd name="T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5" h="675">
                  <a:moveTo>
                    <a:pt x="1175" y="0"/>
                  </a:moveTo>
                  <a:lnTo>
                    <a:pt x="0" y="0"/>
                  </a:lnTo>
                  <a:lnTo>
                    <a:pt x="0" y="675"/>
                  </a:lnTo>
                  <a:lnTo>
                    <a:pt x="665" y="675"/>
                  </a:lnTo>
                  <a:lnTo>
                    <a:pt x="11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20574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38">
              <a:extLst>
                <a:ext uri="{FF2B5EF4-FFF2-40B4-BE49-F238E27FC236}">
                  <a16:creationId xmlns:a16="http://schemas.microsoft.com/office/drawing/2014/main" id="{02D67B14-F73A-48B3-A858-3366915A0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26" y="5186362"/>
              <a:ext cx="150813" cy="80963"/>
            </a:xfrm>
            <a:custGeom>
              <a:avLst/>
              <a:gdLst>
                <a:gd name="T0" fmla="*/ 95 w 95"/>
                <a:gd name="T1" fmla="*/ 51 h 51"/>
                <a:gd name="T2" fmla="*/ 0 w 95"/>
                <a:gd name="T3" fmla="*/ 51 h 51"/>
                <a:gd name="T4" fmla="*/ 39 w 95"/>
                <a:gd name="T5" fmla="*/ 0 h 51"/>
                <a:gd name="T6" fmla="*/ 95 w 95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51">
                  <a:moveTo>
                    <a:pt x="95" y="51"/>
                  </a:moveTo>
                  <a:lnTo>
                    <a:pt x="0" y="51"/>
                  </a:lnTo>
                  <a:lnTo>
                    <a:pt x="39" y="0"/>
                  </a:lnTo>
                  <a:lnTo>
                    <a:pt x="95" y="5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3" name="Freeform: Shape 77">
            <a:extLst>
              <a:ext uri="{FF2B5EF4-FFF2-40B4-BE49-F238E27FC236}">
                <a16:creationId xmlns:a16="http://schemas.microsoft.com/office/drawing/2014/main" id="{E41E0B81-AA36-474D-B8FD-29023505AF66}"/>
              </a:ext>
            </a:extLst>
          </p:cNvPr>
          <p:cNvSpPr>
            <a:spLocks/>
          </p:cNvSpPr>
          <p:nvPr/>
        </p:nvSpPr>
        <p:spPr bwMode="auto">
          <a:xfrm flipH="1" flipV="1">
            <a:off x="7293301" y="4199968"/>
            <a:ext cx="1358106" cy="762360"/>
          </a:xfrm>
          <a:custGeom>
            <a:avLst/>
            <a:gdLst>
              <a:gd name="connsiteX0" fmla="*/ 0 w 949466"/>
              <a:gd name="connsiteY0" fmla="*/ 0 h 800896"/>
              <a:gd name="connsiteX1" fmla="*/ 949466 w 949466"/>
              <a:gd name="connsiteY1" fmla="*/ 0 h 800896"/>
              <a:gd name="connsiteX2" fmla="*/ 344345 w 949466"/>
              <a:gd name="connsiteY2" fmla="*/ 800896 h 800896"/>
              <a:gd name="connsiteX3" fmla="*/ 0 w 949466"/>
              <a:gd name="connsiteY3" fmla="*/ 800896 h 80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466" h="800896">
                <a:moveTo>
                  <a:pt x="0" y="0"/>
                </a:moveTo>
                <a:lnTo>
                  <a:pt x="949466" y="0"/>
                </a:lnTo>
                <a:lnTo>
                  <a:pt x="344345" y="800896"/>
                </a:lnTo>
                <a:lnTo>
                  <a:pt x="0" y="8008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28600" dist="762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137160" tIns="34290" rIns="68580" bIns="3429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US" sz="4950" b="1">
              <a:solidFill>
                <a:schemeClr val="bg1"/>
              </a:solidFill>
            </a:endParaRPr>
          </a:p>
        </p:txBody>
      </p:sp>
      <p:sp>
        <p:nvSpPr>
          <p:cNvPr id="14" name="Freeform 40">
            <a:extLst>
              <a:ext uri="{FF2B5EF4-FFF2-40B4-BE49-F238E27FC236}">
                <a16:creationId xmlns:a16="http://schemas.microsoft.com/office/drawing/2014/main" id="{01D8DF9D-D428-4CB7-9238-6ADE7194C6CC}"/>
              </a:ext>
            </a:extLst>
          </p:cNvPr>
          <p:cNvSpPr>
            <a:spLocks/>
          </p:cNvSpPr>
          <p:nvPr/>
        </p:nvSpPr>
        <p:spPr bwMode="auto">
          <a:xfrm>
            <a:off x="7057408" y="4077072"/>
            <a:ext cx="1979211" cy="1013713"/>
          </a:xfrm>
          <a:custGeom>
            <a:avLst/>
            <a:gdLst>
              <a:gd name="T0" fmla="*/ 510 w 873"/>
              <a:gd name="T1" fmla="*/ 0 h 674"/>
              <a:gd name="T2" fmla="*/ 0 w 873"/>
              <a:gd name="T3" fmla="*/ 674 h 674"/>
              <a:gd name="T4" fmla="*/ 873 w 873"/>
              <a:gd name="T5" fmla="*/ 674 h 674"/>
              <a:gd name="T6" fmla="*/ 873 w 873"/>
              <a:gd name="T7" fmla="*/ 0 h 674"/>
              <a:gd name="T8" fmla="*/ 510 w 873"/>
              <a:gd name="T9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3" h="674">
                <a:moveTo>
                  <a:pt x="510" y="0"/>
                </a:moveTo>
                <a:lnTo>
                  <a:pt x="0" y="674"/>
                </a:lnTo>
                <a:lnTo>
                  <a:pt x="873" y="674"/>
                </a:lnTo>
                <a:lnTo>
                  <a:pt x="873" y="0"/>
                </a:lnTo>
                <a:lnTo>
                  <a:pt x="51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Freeform 38">
            <a:extLst>
              <a:ext uri="{FF2B5EF4-FFF2-40B4-BE49-F238E27FC236}">
                <a16:creationId xmlns:a16="http://schemas.microsoft.com/office/drawing/2014/main" id="{8C064A13-24D5-4AEE-A0F1-F9C950CA8173}"/>
              </a:ext>
            </a:extLst>
          </p:cNvPr>
          <p:cNvSpPr>
            <a:spLocks/>
          </p:cNvSpPr>
          <p:nvPr/>
        </p:nvSpPr>
        <p:spPr bwMode="auto">
          <a:xfrm flipH="1" flipV="1">
            <a:off x="6928180" y="5014079"/>
            <a:ext cx="221998" cy="76706"/>
          </a:xfrm>
          <a:custGeom>
            <a:avLst/>
            <a:gdLst>
              <a:gd name="T0" fmla="*/ 95 w 95"/>
              <a:gd name="T1" fmla="*/ 51 h 51"/>
              <a:gd name="T2" fmla="*/ 0 w 95"/>
              <a:gd name="T3" fmla="*/ 51 h 51"/>
              <a:gd name="T4" fmla="*/ 39 w 95"/>
              <a:gd name="T5" fmla="*/ 0 h 51"/>
              <a:gd name="T6" fmla="*/ 95 w 95"/>
              <a:gd name="T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51">
                <a:moveTo>
                  <a:pt x="95" y="51"/>
                </a:moveTo>
                <a:lnTo>
                  <a:pt x="0" y="51"/>
                </a:lnTo>
                <a:lnTo>
                  <a:pt x="39" y="0"/>
                </a:lnTo>
                <a:lnTo>
                  <a:pt x="95" y="5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9" name="Graphic 11" descr="Users">
            <a:extLst>
              <a:ext uri="{FF2B5EF4-FFF2-40B4-BE49-F238E27FC236}">
                <a16:creationId xmlns:a16="http://schemas.microsoft.com/office/drawing/2014/main" id="{B029E9A5-3050-450D-AB5C-7104ED53F7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4986" y="4176346"/>
            <a:ext cx="837733" cy="837733"/>
          </a:xfrm>
          <a:prstGeom prst="rect">
            <a:avLst/>
          </a:prstGeom>
        </p:spPr>
      </p:pic>
      <p:grpSp>
        <p:nvGrpSpPr>
          <p:cNvPr id="20" name="Group 87">
            <a:extLst>
              <a:ext uri="{FF2B5EF4-FFF2-40B4-BE49-F238E27FC236}">
                <a16:creationId xmlns:a16="http://schemas.microsoft.com/office/drawing/2014/main" id="{6CB9CDB5-2910-4290-B62D-64A774936BBF}"/>
              </a:ext>
            </a:extLst>
          </p:cNvPr>
          <p:cNvGrpSpPr/>
          <p:nvPr/>
        </p:nvGrpSpPr>
        <p:grpSpPr>
          <a:xfrm>
            <a:off x="1847528" y="2514077"/>
            <a:ext cx="7189091" cy="1015217"/>
            <a:chOff x="3576638" y="5186362"/>
            <a:chExt cx="5033963" cy="1071563"/>
          </a:xfrm>
        </p:grpSpPr>
        <p:sp>
          <p:nvSpPr>
            <p:cNvPr id="21" name="Rectangle 36">
              <a:extLst>
                <a:ext uri="{FF2B5EF4-FFF2-40B4-BE49-F238E27FC236}">
                  <a16:creationId xmlns:a16="http://schemas.microsoft.com/office/drawing/2014/main" id="{FD2A5A2C-0D44-48CA-9166-65521CC11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701" y="5267325"/>
              <a:ext cx="3492500" cy="909638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22" name="Group 89">
              <a:extLst>
                <a:ext uri="{FF2B5EF4-FFF2-40B4-BE49-F238E27FC236}">
                  <a16:creationId xmlns:a16="http://schemas.microsoft.com/office/drawing/2014/main" id="{6D34B09C-68C8-4637-B910-7800D2BAD1B0}"/>
                </a:ext>
              </a:extLst>
            </p:cNvPr>
            <p:cNvGrpSpPr/>
            <p:nvPr/>
          </p:nvGrpSpPr>
          <p:grpSpPr>
            <a:xfrm>
              <a:off x="3576638" y="5186362"/>
              <a:ext cx="1955801" cy="1071563"/>
              <a:chOff x="3576638" y="5186362"/>
              <a:chExt cx="1955801" cy="1071563"/>
            </a:xfrm>
          </p:grpSpPr>
          <p:sp>
            <p:nvSpPr>
              <p:cNvPr id="26" name="Freeform: Shape 93">
                <a:extLst>
                  <a:ext uri="{FF2B5EF4-FFF2-40B4-BE49-F238E27FC236}">
                    <a16:creationId xmlns:a16="http://schemas.microsoft.com/office/drawing/2014/main" id="{C609FA34-0010-43E5-9D49-CC88058BE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385" y="5330379"/>
                <a:ext cx="949466" cy="800896"/>
              </a:xfrm>
              <a:custGeom>
                <a:avLst/>
                <a:gdLst>
                  <a:gd name="connsiteX0" fmla="*/ 0 w 949466"/>
                  <a:gd name="connsiteY0" fmla="*/ 0 h 800896"/>
                  <a:gd name="connsiteX1" fmla="*/ 949466 w 949466"/>
                  <a:gd name="connsiteY1" fmla="*/ 0 h 800896"/>
                  <a:gd name="connsiteX2" fmla="*/ 344345 w 949466"/>
                  <a:gd name="connsiteY2" fmla="*/ 800896 h 800896"/>
                  <a:gd name="connsiteX3" fmla="*/ 0 w 949466"/>
                  <a:gd name="connsiteY3" fmla="*/ 800896 h 80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9466" h="800896">
                    <a:moveTo>
                      <a:pt x="0" y="0"/>
                    </a:moveTo>
                    <a:lnTo>
                      <a:pt x="949466" y="0"/>
                    </a:lnTo>
                    <a:lnTo>
                      <a:pt x="344345" y="800896"/>
                    </a:lnTo>
                    <a:lnTo>
                      <a:pt x="0" y="80089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228600" dist="762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37160" tIns="34290" rIns="68580" bIns="3429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95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37">
                <a:extLst>
                  <a:ext uri="{FF2B5EF4-FFF2-40B4-BE49-F238E27FC236}">
                    <a16:creationId xmlns:a16="http://schemas.microsoft.com/office/drawing/2014/main" id="{AE573A58-956C-4B56-85E0-30E234B42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638" y="5186362"/>
                <a:ext cx="1865313" cy="1071563"/>
              </a:xfrm>
              <a:custGeom>
                <a:avLst/>
                <a:gdLst>
                  <a:gd name="T0" fmla="*/ 1175 w 1175"/>
                  <a:gd name="T1" fmla="*/ 0 h 675"/>
                  <a:gd name="T2" fmla="*/ 0 w 1175"/>
                  <a:gd name="T3" fmla="*/ 0 h 675"/>
                  <a:gd name="T4" fmla="*/ 0 w 1175"/>
                  <a:gd name="T5" fmla="*/ 675 h 675"/>
                  <a:gd name="T6" fmla="*/ 665 w 1175"/>
                  <a:gd name="T7" fmla="*/ 675 h 675"/>
                  <a:gd name="T8" fmla="*/ 1175 w 1175"/>
                  <a:gd name="T9" fmla="*/ 0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5" h="675">
                    <a:moveTo>
                      <a:pt x="1175" y="0"/>
                    </a:moveTo>
                    <a:lnTo>
                      <a:pt x="0" y="0"/>
                    </a:lnTo>
                    <a:lnTo>
                      <a:pt x="0" y="675"/>
                    </a:lnTo>
                    <a:lnTo>
                      <a:pt x="665" y="675"/>
                    </a:lnTo>
                    <a:lnTo>
                      <a:pt x="11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20574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9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Freeform 38">
                <a:extLst>
                  <a:ext uri="{FF2B5EF4-FFF2-40B4-BE49-F238E27FC236}">
                    <a16:creationId xmlns:a16="http://schemas.microsoft.com/office/drawing/2014/main" id="{2499E980-1108-41B6-99DA-D66C7580F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6" y="5186362"/>
                <a:ext cx="150813" cy="80963"/>
              </a:xfrm>
              <a:custGeom>
                <a:avLst/>
                <a:gdLst>
                  <a:gd name="T0" fmla="*/ 95 w 95"/>
                  <a:gd name="T1" fmla="*/ 51 h 51"/>
                  <a:gd name="T2" fmla="*/ 0 w 95"/>
                  <a:gd name="T3" fmla="*/ 51 h 51"/>
                  <a:gd name="T4" fmla="*/ 39 w 95"/>
                  <a:gd name="T5" fmla="*/ 0 h 51"/>
                  <a:gd name="T6" fmla="*/ 95 w 95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51">
                    <a:moveTo>
                      <a:pt x="95" y="51"/>
                    </a:moveTo>
                    <a:lnTo>
                      <a:pt x="0" y="51"/>
                    </a:lnTo>
                    <a:lnTo>
                      <a:pt x="39" y="0"/>
                    </a:lnTo>
                    <a:lnTo>
                      <a:pt x="95" y="5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23" name="Freeform: Shape 90">
              <a:extLst>
                <a:ext uri="{FF2B5EF4-FFF2-40B4-BE49-F238E27FC236}">
                  <a16:creationId xmlns:a16="http://schemas.microsoft.com/office/drawing/2014/main" id="{81FC0CFE-D4D8-42FF-BF68-DD61274CE5A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389891" y="5316079"/>
              <a:ext cx="950976" cy="804672"/>
            </a:xfrm>
            <a:custGeom>
              <a:avLst/>
              <a:gdLst>
                <a:gd name="connsiteX0" fmla="*/ 0 w 949466"/>
                <a:gd name="connsiteY0" fmla="*/ 0 h 800896"/>
                <a:gd name="connsiteX1" fmla="*/ 949466 w 949466"/>
                <a:gd name="connsiteY1" fmla="*/ 0 h 800896"/>
                <a:gd name="connsiteX2" fmla="*/ 344345 w 949466"/>
                <a:gd name="connsiteY2" fmla="*/ 800896 h 800896"/>
                <a:gd name="connsiteX3" fmla="*/ 0 w 949466"/>
                <a:gd name="connsiteY3" fmla="*/ 800896 h 80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9466" h="800896">
                  <a:moveTo>
                    <a:pt x="0" y="0"/>
                  </a:moveTo>
                  <a:lnTo>
                    <a:pt x="949466" y="0"/>
                  </a:lnTo>
                  <a:lnTo>
                    <a:pt x="344345" y="800896"/>
                  </a:lnTo>
                  <a:lnTo>
                    <a:pt x="0" y="8008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28600" dist="762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37160" tIns="34290" rIns="68580" bIns="3429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4950" b="1">
                <a:solidFill>
                  <a:schemeClr val="bg1"/>
                </a:solidFill>
              </a:endParaRPr>
            </a:p>
          </p:txBody>
        </p:sp>
        <p:sp>
          <p:nvSpPr>
            <p:cNvPr id="24" name="Freeform 40">
              <a:extLst>
                <a:ext uri="{FF2B5EF4-FFF2-40B4-BE49-F238E27FC236}">
                  <a16:creationId xmlns:a16="http://schemas.microsoft.com/office/drawing/2014/main" id="{3A867064-30F9-43C3-8E42-C1D04ACB4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4713" y="5186362"/>
              <a:ext cx="1385888" cy="1069975"/>
            </a:xfrm>
            <a:custGeom>
              <a:avLst/>
              <a:gdLst>
                <a:gd name="T0" fmla="*/ 510 w 873"/>
                <a:gd name="T1" fmla="*/ 0 h 674"/>
                <a:gd name="T2" fmla="*/ 0 w 873"/>
                <a:gd name="T3" fmla="*/ 674 h 674"/>
                <a:gd name="T4" fmla="*/ 873 w 873"/>
                <a:gd name="T5" fmla="*/ 674 h 674"/>
                <a:gd name="T6" fmla="*/ 873 w 873"/>
                <a:gd name="T7" fmla="*/ 0 h 674"/>
                <a:gd name="T8" fmla="*/ 510 w 873"/>
                <a:gd name="T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3" h="674">
                  <a:moveTo>
                    <a:pt x="510" y="0"/>
                  </a:moveTo>
                  <a:lnTo>
                    <a:pt x="0" y="674"/>
                  </a:lnTo>
                  <a:lnTo>
                    <a:pt x="873" y="674"/>
                  </a:lnTo>
                  <a:lnTo>
                    <a:pt x="873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CDE90038-922A-4CA8-B525-299168B94D1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134225" y="6175374"/>
              <a:ext cx="155448" cy="80963"/>
            </a:xfrm>
            <a:custGeom>
              <a:avLst/>
              <a:gdLst>
                <a:gd name="T0" fmla="*/ 95 w 95"/>
                <a:gd name="T1" fmla="*/ 51 h 51"/>
                <a:gd name="T2" fmla="*/ 0 w 95"/>
                <a:gd name="T3" fmla="*/ 51 h 51"/>
                <a:gd name="T4" fmla="*/ 39 w 95"/>
                <a:gd name="T5" fmla="*/ 0 h 51"/>
                <a:gd name="T6" fmla="*/ 95 w 95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51">
                  <a:moveTo>
                    <a:pt x="95" y="51"/>
                  </a:moveTo>
                  <a:lnTo>
                    <a:pt x="0" y="51"/>
                  </a:lnTo>
                  <a:lnTo>
                    <a:pt x="39" y="0"/>
                  </a:lnTo>
                  <a:lnTo>
                    <a:pt x="95" y="5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AE14D72-FF43-4F1D-A409-3ADC03BE7D01}"/>
              </a:ext>
            </a:extLst>
          </p:cNvPr>
          <p:cNvSpPr txBox="1"/>
          <p:nvPr/>
        </p:nvSpPr>
        <p:spPr>
          <a:xfrm>
            <a:off x="4404860" y="2683396"/>
            <a:ext cx="2713866" cy="661720"/>
          </a:xfrm>
          <a:prstGeom prst="rect">
            <a:avLst/>
          </a:prstGeom>
          <a:noFill/>
        </p:spPr>
        <p:txBody>
          <a:bodyPr wrap="square" lIns="0" rIns="0" bIns="0" rtlCol="0" anchor="b">
            <a:sp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Coherent regulatory framework</a:t>
            </a:r>
          </a:p>
        </p:txBody>
      </p:sp>
      <p:pic>
        <p:nvPicPr>
          <p:cNvPr id="32" name="Graphic 15" descr="Single gear">
            <a:extLst>
              <a:ext uri="{FF2B5EF4-FFF2-40B4-BE49-F238E27FC236}">
                <a16:creationId xmlns:a16="http://schemas.microsoft.com/office/drawing/2014/main" id="{F7CD7735-642F-444C-91FB-2655864030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24986" y="2603973"/>
            <a:ext cx="837733" cy="83773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AE14D72-FF43-4F1D-A409-3ADC03BE7D01}"/>
              </a:ext>
            </a:extLst>
          </p:cNvPr>
          <p:cNvSpPr txBox="1"/>
          <p:nvPr/>
        </p:nvSpPr>
        <p:spPr>
          <a:xfrm>
            <a:off x="4436312" y="4241158"/>
            <a:ext cx="2713866" cy="661720"/>
          </a:xfrm>
          <a:prstGeom prst="rect">
            <a:avLst/>
          </a:prstGeom>
          <a:noFill/>
        </p:spPr>
        <p:txBody>
          <a:bodyPr wrap="square" lIns="0" rIns="0" bIns="0" rtlCol="0" anchor="b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acceptance improvement</a:t>
            </a:r>
          </a:p>
        </p:txBody>
      </p:sp>
    </p:spTree>
    <p:extLst>
      <p:ext uri="{BB962C8B-B14F-4D97-AF65-F5344CB8AC3E}">
        <p14:creationId xmlns:p14="http://schemas.microsoft.com/office/powerpoint/2010/main" val="2485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" y="8251"/>
            <a:ext cx="12192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44624"/>
            <a:ext cx="1152128" cy="1136247"/>
          </a:xfrm>
          <a:prstGeom prst="rect">
            <a:avLst/>
          </a:prstGeom>
        </p:spPr>
      </p:pic>
      <p:sp>
        <p:nvSpPr>
          <p:cNvPr id="17" name="TextBox 3"/>
          <p:cNvSpPr txBox="1"/>
          <p:nvPr/>
        </p:nvSpPr>
        <p:spPr>
          <a:xfrm>
            <a:off x="551384" y="289581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challenges</a:t>
            </a:r>
          </a:p>
        </p:txBody>
      </p:sp>
      <p:grpSp>
        <p:nvGrpSpPr>
          <p:cNvPr id="16" name="Group 8"/>
          <p:cNvGrpSpPr/>
          <p:nvPr/>
        </p:nvGrpSpPr>
        <p:grpSpPr>
          <a:xfrm>
            <a:off x="5763019" y="3907771"/>
            <a:ext cx="3645349" cy="2185700"/>
            <a:chOff x="4125193" y="3366731"/>
            <a:chExt cx="3300561" cy="2424469"/>
          </a:xfrm>
        </p:grpSpPr>
        <p:sp>
          <p:nvSpPr>
            <p:cNvPr id="18" name="Rounded Rectangle 4"/>
            <p:cNvSpPr/>
            <p:nvPr/>
          </p:nvSpPr>
          <p:spPr>
            <a:xfrm>
              <a:off x="4125193" y="3366731"/>
              <a:ext cx="3300561" cy="2424469"/>
            </a:xfrm>
            <a:custGeom>
              <a:avLst/>
              <a:gdLst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41347 w 4426023"/>
                <a:gd name="connsiteY0" fmla="*/ 0 h 3240050"/>
                <a:gd name="connsiteX1" fmla="*/ 3891099 w 4426023"/>
                <a:gd name="connsiteY1" fmla="*/ 0 h 3240050"/>
                <a:gd name="connsiteX2" fmla="*/ 4426023 w 4426023"/>
                <a:gd name="connsiteY2" fmla="*/ 534924 h 3240050"/>
                <a:gd name="connsiteX3" fmla="*/ 4426023 w 4426023"/>
                <a:gd name="connsiteY3" fmla="*/ 1446276 h 3240050"/>
                <a:gd name="connsiteX4" fmla="*/ 3891099 w 4426023"/>
                <a:gd name="connsiteY4" fmla="*/ 1981200 h 3240050"/>
                <a:gd name="connsiteX5" fmla="*/ 2242893 w 4426023"/>
                <a:gd name="connsiteY5" fmla="*/ 1981200 h 3240050"/>
                <a:gd name="connsiteX6" fmla="*/ 0 w 4426023"/>
                <a:gd name="connsiteY6" fmla="*/ 3240050 h 3240050"/>
                <a:gd name="connsiteX7" fmla="*/ 6422 w 4426023"/>
                <a:gd name="connsiteY7" fmla="*/ 1080448 h 3240050"/>
                <a:gd name="connsiteX8" fmla="*/ 6423 w 4426023"/>
                <a:gd name="connsiteY8" fmla="*/ 1080448 h 3240050"/>
                <a:gd name="connsiteX9" fmla="*/ 6423 w 4426023"/>
                <a:gd name="connsiteY9" fmla="*/ 534924 h 3240050"/>
                <a:gd name="connsiteX10" fmla="*/ 541347 w 4426023"/>
                <a:gd name="connsiteY10" fmla="*/ 0 h 3240050"/>
                <a:gd name="connsiteX0" fmla="*/ 534925 w 4419601"/>
                <a:gd name="connsiteY0" fmla="*/ 0 h 3246474"/>
                <a:gd name="connsiteX1" fmla="*/ 3884677 w 4419601"/>
                <a:gd name="connsiteY1" fmla="*/ 0 h 3246474"/>
                <a:gd name="connsiteX2" fmla="*/ 4419601 w 4419601"/>
                <a:gd name="connsiteY2" fmla="*/ 534924 h 3246474"/>
                <a:gd name="connsiteX3" fmla="*/ 4419601 w 4419601"/>
                <a:gd name="connsiteY3" fmla="*/ 1446276 h 3246474"/>
                <a:gd name="connsiteX4" fmla="*/ 3884677 w 4419601"/>
                <a:gd name="connsiteY4" fmla="*/ 1981200 h 3246474"/>
                <a:gd name="connsiteX5" fmla="*/ 2236471 w 4419601"/>
                <a:gd name="connsiteY5" fmla="*/ 1981200 h 3246474"/>
                <a:gd name="connsiteX6" fmla="*/ 2 w 4419601"/>
                <a:gd name="connsiteY6" fmla="*/ 3246474 h 3246474"/>
                <a:gd name="connsiteX7" fmla="*/ 0 w 4419601"/>
                <a:gd name="connsiteY7" fmla="*/ 1080448 h 3246474"/>
                <a:gd name="connsiteX8" fmla="*/ 1 w 4419601"/>
                <a:gd name="connsiteY8" fmla="*/ 1080448 h 3246474"/>
                <a:gd name="connsiteX9" fmla="*/ 1 w 4419601"/>
                <a:gd name="connsiteY9" fmla="*/ 534924 h 3246474"/>
                <a:gd name="connsiteX10" fmla="*/ 534925 w 4419601"/>
                <a:gd name="connsiteY10" fmla="*/ 0 h 324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9601" h="3246474">
                  <a:moveTo>
                    <a:pt x="534925" y="0"/>
                  </a:moveTo>
                  <a:lnTo>
                    <a:pt x="3884677" y="0"/>
                  </a:lnTo>
                  <a:cubicBezTo>
                    <a:pt x="4180107" y="0"/>
                    <a:pt x="4419601" y="239494"/>
                    <a:pt x="4419601" y="534924"/>
                  </a:cubicBezTo>
                  <a:lnTo>
                    <a:pt x="4419601" y="1446276"/>
                  </a:lnTo>
                  <a:cubicBezTo>
                    <a:pt x="4419601" y="1741706"/>
                    <a:pt x="4180107" y="1981200"/>
                    <a:pt x="3884677" y="1981200"/>
                  </a:cubicBezTo>
                  <a:lnTo>
                    <a:pt x="2236471" y="1981200"/>
                  </a:lnTo>
                  <a:cubicBezTo>
                    <a:pt x="1001303" y="1981200"/>
                    <a:pt x="299722" y="2361264"/>
                    <a:pt x="2" y="3246474"/>
                  </a:cubicBezTo>
                  <a:cubicBezTo>
                    <a:pt x="2" y="2387423"/>
                    <a:pt x="0" y="1939499"/>
                    <a:pt x="0" y="1080448"/>
                  </a:cubicBezTo>
                  <a:lnTo>
                    <a:pt x="1" y="1080448"/>
                  </a:lnTo>
                  <a:lnTo>
                    <a:pt x="1" y="534924"/>
                  </a:lnTo>
                  <a:cubicBezTo>
                    <a:pt x="1" y="239494"/>
                    <a:pt x="239495" y="0"/>
                    <a:pt x="53492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27000" dist="38100" dir="5400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08073" y="3431099"/>
              <a:ext cx="3117681" cy="14680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defTabSz="800100">
                <a:spcBef>
                  <a:spcPct val="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Requirements definition for the transition from manual to control mode (e.g. minimum risk maneuver by TMC after failure of manual take over control)</a:t>
              </a:r>
            </a:p>
          </p:txBody>
        </p:sp>
      </p:grpSp>
      <p:grpSp>
        <p:nvGrpSpPr>
          <p:cNvPr id="21" name="Group 6"/>
          <p:cNvGrpSpPr/>
          <p:nvPr/>
        </p:nvGrpSpPr>
        <p:grpSpPr>
          <a:xfrm>
            <a:off x="2063552" y="2919067"/>
            <a:ext cx="3573341" cy="2214938"/>
            <a:chOff x="594361" y="2613967"/>
            <a:chExt cx="3300561" cy="2456901"/>
          </a:xfrm>
        </p:grpSpPr>
        <p:sp>
          <p:nvSpPr>
            <p:cNvPr id="22" name="Rounded Rectangle 4"/>
            <p:cNvSpPr/>
            <p:nvPr/>
          </p:nvSpPr>
          <p:spPr>
            <a:xfrm flipH="1">
              <a:off x="594361" y="2646399"/>
              <a:ext cx="3300561" cy="2424469"/>
            </a:xfrm>
            <a:custGeom>
              <a:avLst/>
              <a:gdLst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41347 w 4426023"/>
                <a:gd name="connsiteY0" fmla="*/ 0 h 3240050"/>
                <a:gd name="connsiteX1" fmla="*/ 3891099 w 4426023"/>
                <a:gd name="connsiteY1" fmla="*/ 0 h 3240050"/>
                <a:gd name="connsiteX2" fmla="*/ 4426023 w 4426023"/>
                <a:gd name="connsiteY2" fmla="*/ 534924 h 3240050"/>
                <a:gd name="connsiteX3" fmla="*/ 4426023 w 4426023"/>
                <a:gd name="connsiteY3" fmla="*/ 1446276 h 3240050"/>
                <a:gd name="connsiteX4" fmla="*/ 3891099 w 4426023"/>
                <a:gd name="connsiteY4" fmla="*/ 1981200 h 3240050"/>
                <a:gd name="connsiteX5" fmla="*/ 2242893 w 4426023"/>
                <a:gd name="connsiteY5" fmla="*/ 1981200 h 3240050"/>
                <a:gd name="connsiteX6" fmla="*/ 0 w 4426023"/>
                <a:gd name="connsiteY6" fmla="*/ 3240050 h 3240050"/>
                <a:gd name="connsiteX7" fmla="*/ 6422 w 4426023"/>
                <a:gd name="connsiteY7" fmla="*/ 1080448 h 3240050"/>
                <a:gd name="connsiteX8" fmla="*/ 6423 w 4426023"/>
                <a:gd name="connsiteY8" fmla="*/ 1080448 h 3240050"/>
                <a:gd name="connsiteX9" fmla="*/ 6423 w 4426023"/>
                <a:gd name="connsiteY9" fmla="*/ 534924 h 3240050"/>
                <a:gd name="connsiteX10" fmla="*/ 541347 w 4426023"/>
                <a:gd name="connsiteY10" fmla="*/ 0 h 3240050"/>
                <a:gd name="connsiteX0" fmla="*/ 534925 w 4419601"/>
                <a:gd name="connsiteY0" fmla="*/ 0 h 3246474"/>
                <a:gd name="connsiteX1" fmla="*/ 3884677 w 4419601"/>
                <a:gd name="connsiteY1" fmla="*/ 0 h 3246474"/>
                <a:gd name="connsiteX2" fmla="*/ 4419601 w 4419601"/>
                <a:gd name="connsiteY2" fmla="*/ 534924 h 3246474"/>
                <a:gd name="connsiteX3" fmla="*/ 4419601 w 4419601"/>
                <a:gd name="connsiteY3" fmla="*/ 1446276 h 3246474"/>
                <a:gd name="connsiteX4" fmla="*/ 3884677 w 4419601"/>
                <a:gd name="connsiteY4" fmla="*/ 1981200 h 3246474"/>
                <a:gd name="connsiteX5" fmla="*/ 2236471 w 4419601"/>
                <a:gd name="connsiteY5" fmla="*/ 1981200 h 3246474"/>
                <a:gd name="connsiteX6" fmla="*/ 2 w 4419601"/>
                <a:gd name="connsiteY6" fmla="*/ 3246474 h 3246474"/>
                <a:gd name="connsiteX7" fmla="*/ 0 w 4419601"/>
                <a:gd name="connsiteY7" fmla="*/ 1080448 h 3246474"/>
                <a:gd name="connsiteX8" fmla="*/ 1 w 4419601"/>
                <a:gd name="connsiteY8" fmla="*/ 1080448 h 3246474"/>
                <a:gd name="connsiteX9" fmla="*/ 1 w 4419601"/>
                <a:gd name="connsiteY9" fmla="*/ 534924 h 3246474"/>
                <a:gd name="connsiteX10" fmla="*/ 534925 w 4419601"/>
                <a:gd name="connsiteY10" fmla="*/ 0 h 324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9601" h="3246474">
                  <a:moveTo>
                    <a:pt x="534925" y="0"/>
                  </a:moveTo>
                  <a:lnTo>
                    <a:pt x="3884677" y="0"/>
                  </a:lnTo>
                  <a:cubicBezTo>
                    <a:pt x="4180107" y="0"/>
                    <a:pt x="4419601" y="239494"/>
                    <a:pt x="4419601" y="534924"/>
                  </a:cubicBezTo>
                  <a:lnTo>
                    <a:pt x="4419601" y="1446276"/>
                  </a:lnTo>
                  <a:cubicBezTo>
                    <a:pt x="4419601" y="1741706"/>
                    <a:pt x="4180107" y="1981200"/>
                    <a:pt x="3884677" y="1981200"/>
                  </a:cubicBezTo>
                  <a:lnTo>
                    <a:pt x="2236471" y="1981200"/>
                  </a:lnTo>
                  <a:cubicBezTo>
                    <a:pt x="1001303" y="1981200"/>
                    <a:pt x="299722" y="2361264"/>
                    <a:pt x="2" y="3246474"/>
                  </a:cubicBezTo>
                  <a:cubicBezTo>
                    <a:pt x="2" y="2387423"/>
                    <a:pt x="0" y="1939499"/>
                    <a:pt x="0" y="1080448"/>
                  </a:cubicBezTo>
                  <a:lnTo>
                    <a:pt x="1" y="1080448"/>
                  </a:lnTo>
                  <a:lnTo>
                    <a:pt x="1" y="534924"/>
                  </a:lnTo>
                  <a:cubicBezTo>
                    <a:pt x="1" y="239494"/>
                    <a:pt x="239495" y="0"/>
                    <a:pt x="534925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27000" dist="38100" dir="5400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5608" y="2613967"/>
              <a:ext cx="2902270" cy="14680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defTabSz="800100">
                <a:spcBef>
                  <a:spcPct val="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Road infrastructure should serve automated vehicles of different SAE levels, as well as connected conventional vehicles</a:t>
              </a:r>
            </a:p>
          </p:txBody>
        </p:sp>
      </p:grpSp>
      <p:sp>
        <p:nvSpPr>
          <p:cNvPr id="25" name="Pentagon 1"/>
          <p:cNvSpPr/>
          <p:nvPr/>
        </p:nvSpPr>
        <p:spPr>
          <a:xfrm rot="16200000">
            <a:off x="3247069" y="4341167"/>
            <a:ext cx="4858151" cy="192015"/>
          </a:xfrm>
          <a:prstGeom prst="homePlate">
            <a:avLst/>
          </a:prstGeom>
          <a:gradFill flip="none" rotWithShape="1">
            <a:gsLst>
              <a:gs pos="50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7"/>
          <p:cNvGrpSpPr/>
          <p:nvPr/>
        </p:nvGrpSpPr>
        <p:grpSpPr>
          <a:xfrm>
            <a:off x="5763019" y="1988840"/>
            <a:ext cx="3645349" cy="2185700"/>
            <a:chOff x="4125193" y="1447800"/>
            <a:chExt cx="3300561" cy="2424469"/>
          </a:xfrm>
        </p:grpSpPr>
        <p:sp>
          <p:nvSpPr>
            <p:cNvPr id="27" name="Rounded Rectangle 4"/>
            <p:cNvSpPr/>
            <p:nvPr/>
          </p:nvSpPr>
          <p:spPr>
            <a:xfrm>
              <a:off x="4125193" y="1447800"/>
              <a:ext cx="3300561" cy="2424469"/>
            </a:xfrm>
            <a:custGeom>
              <a:avLst/>
              <a:gdLst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41347 w 4426023"/>
                <a:gd name="connsiteY0" fmla="*/ 0 h 3240050"/>
                <a:gd name="connsiteX1" fmla="*/ 3891099 w 4426023"/>
                <a:gd name="connsiteY1" fmla="*/ 0 h 3240050"/>
                <a:gd name="connsiteX2" fmla="*/ 4426023 w 4426023"/>
                <a:gd name="connsiteY2" fmla="*/ 534924 h 3240050"/>
                <a:gd name="connsiteX3" fmla="*/ 4426023 w 4426023"/>
                <a:gd name="connsiteY3" fmla="*/ 1446276 h 3240050"/>
                <a:gd name="connsiteX4" fmla="*/ 3891099 w 4426023"/>
                <a:gd name="connsiteY4" fmla="*/ 1981200 h 3240050"/>
                <a:gd name="connsiteX5" fmla="*/ 2242893 w 4426023"/>
                <a:gd name="connsiteY5" fmla="*/ 1981200 h 3240050"/>
                <a:gd name="connsiteX6" fmla="*/ 0 w 4426023"/>
                <a:gd name="connsiteY6" fmla="*/ 3240050 h 3240050"/>
                <a:gd name="connsiteX7" fmla="*/ 6422 w 4426023"/>
                <a:gd name="connsiteY7" fmla="*/ 1080448 h 3240050"/>
                <a:gd name="connsiteX8" fmla="*/ 6423 w 4426023"/>
                <a:gd name="connsiteY8" fmla="*/ 1080448 h 3240050"/>
                <a:gd name="connsiteX9" fmla="*/ 6423 w 4426023"/>
                <a:gd name="connsiteY9" fmla="*/ 534924 h 3240050"/>
                <a:gd name="connsiteX10" fmla="*/ 541347 w 4426023"/>
                <a:gd name="connsiteY10" fmla="*/ 0 h 3240050"/>
                <a:gd name="connsiteX0" fmla="*/ 534925 w 4419601"/>
                <a:gd name="connsiteY0" fmla="*/ 0 h 3246474"/>
                <a:gd name="connsiteX1" fmla="*/ 3884677 w 4419601"/>
                <a:gd name="connsiteY1" fmla="*/ 0 h 3246474"/>
                <a:gd name="connsiteX2" fmla="*/ 4419601 w 4419601"/>
                <a:gd name="connsiteY2" fmla="*/ 534924 h 3246474"/>
                <a:gd name="connsiteX3" fmla="*/ 4419601 w 4419601"/>
                <a:gd name="connsiteY3" fmla="*/ 1446276 h 3246474"/>
                <a:gd name="connsiteX4" fmla="*/ 3884677 w 4419601"/>
                <a:gd name="connsiteY4" fmla="*/ 1981200 h 3246474"/>
                <a:gd name="connsiteX5" fmla="*/ 2236471 w 4419601"/>
                <a:gd name="connsiteY5" fmla="*/ 1981200 h 3246474"/>
                <a:gd name="connsiteX6" fmla="*/ 2 w 4419601"/>
                <a:gd name="connsiteY6" fmla="*/ 3246474 h 3246474"/>
                <a:gd name="connsiteX7" fmla="*/ 0 w 4419601"/>
                <a:gd name="connsiteY7" fmla="*/ 1080448 h 3246474"/>
                <a:gd name="connsiteX8" fmla="*/ 1 w 4419601"/>
                <a:gd name="connsiteY8" fmla="*/ 1080448 h 3246474"/>
                <a:gd name="connsiteX9" fmla="*/ 1 w 4419601"/>
                <a:gd name="connsiteY9" fmla="*/ 534924 h 3246474"/>
                <a:gd name="connsiteX10" fmla="*/ 534925 w 4419601"/>
                <a:gd name="connsiteY10" fmla="*/ 0 h 324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9601" h="3246474">
                  <a:moveTo>
                    <a:pt x="534925" y="0"/>
                  </a:moveTo>
                  <a:lnTo>
                    <a:pt x="3884677" y="0"/>
                  </a:lnTo>
                  <a:cubicBezTo>
                    <a:pt x="4180107" y="0"/>
                    <a:pt x="4419601" y="239494"/>
                    <a:pt x="4419601" y="534924"/>
                  </a:cubicBezTo>
                  <a:lnTo>
                    <a:pt x="4419601" y="1446276"/>
                  </a:lnTo>
                  <a:cubicBezTo>
                    <a:pt x="4419601" y="1741706"/>
                    <a:pt x="4180107" y="1981200"/>
                    <a:pt x="3884677" y="1981200"/>
                  </a:cubicBezTo>
                  <a:lnTo>
                    <a:pt x="2236471" y="1981200"/>
                  </a:lnTo>
                  <a:cubicBezTo>
                    <a:pt x="1001303" y="1981200"/>
                    <a:pt x="299722" y="2361264"/>
                    <a:pt x="2" y="3246474"/>
                  </a:cubicBezTo>
                  <a:cubicBezTo>
                    <a:pt x="2" y="2387423"/>
                    <a:pt x="0" y="1939499"/>
                    <a:pt x="0" y="1080448"/>
                  </a:cubicBezTo>
                  <a:lnTo>
                    <a:pt x="1" y="1080448"/>
                  </a:lnTo>
                  <a:lnTo>
                    <a:pt x="1" y="534924"/>
                  </a:lnTo>
                  <a:cubicBezTo>
                    <a:pt x="1" y="239494"/>
                    <a:pt x="239495" y="0"/>
                    <a:pt x="534925" y="0"/>
                  </a:cubicBezTo>
                  <a:close/>
                </a:path>
              </a:pathLst>
            </a:custGeom>
            <a:solidFill>
              <a:srgbClr val="778F3C"/>
            </a:solidFill>
            <a:ln>
              <a:noFill/>
            </a:ln>
            <a:effectLst>
              <a:outerShdw blurRad="127000" dist="38100" dir="5400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60357" y="1715854"/>
              <a:ext cx="2880162" cy="921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defTabSz="800100">
                <a:spcBef>
                  <a:spcPct val="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Decision on the level of TMC coordination across different functionalities and ISAD levels</a:t>
              </a:r>
            </a:p>
          </p:txBody>
        </p:sp>
      </p:grpSp>
      <p:pic>
        <p:nvPicPr>
          <p:cNvPr id="15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4869160"/>
            <a:ext cx="1992089" cy="151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" y="8251"/>
            <a:ext cx="12192000" cy="6858000"/>
          </a:xfrm>
          <a:prstGeom prst="rect">
            <a:avLst/>
          </a:prstGeom>
        </p:spPr>
      </p:pic>
      <p:pic>
        <p:nvPicPr>
          <p:cNvPr id="6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44624"/>
            <a:ext cx="1152128" cy="1136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384" y="289581"/>
            <a:ext cx="564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specific challenges</a:t>
            </a:r>
          </a:p>
        </p:txBody>
      </p:sp>
      <p:grpSp>
        <p:nvGrpSpPr>
          <p:cNvPr id="2" name="Ομάδα 1"/>
          <p:cNvGrpSpPr/>
          <p:nvPr/>
        </p:nvGrpSpPr>
        <p:grpSpPr>
          <a:xfrm>
            <a:off x="479376" y="1781283"/>
            <a:ext cx="5256584" cy="757130"/>
            <a:chOff x="479376" y="1781283"/>
            <a:chExt cx="5256584" cy="757130"/>
          </a:xfrm>
        </p:grpSpPr>
        <p:grpSp>
          <p:nvGrpSpPr>
            <p:cNvPr id="18" name="Group 7"/>
            <p:cNvGrpSpPr/>
            <p:nvPr/>
          </p:nvGrpSpPr>
          <p:grpSpPr>
            <a:xfrm>
              <a:off x="479376" y="1783197"/>
              <a:ext cx="5256584" cy="739298"/>
              <a:chOff x="3925455" y="1191491"/>
              <a:chExt cx="6400799" cy="96981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 4"/>
              <p:cNvSpPr/>
              <p:nvPr/>
            </p:nvSpPr>
            <p:spPr>
              <a:xfrm>
                <a:off x="4895271" y="1191491"/>
                <a:ext cx="5430983" cy="96981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" name="Group 6"/>
              <p:cNvGrpSpPr/>
              <p:nvPr/>
            </p:nvGrpSpPr>
            <p:grpSpPr>
              <a:xfrm>
                <a:off x="3925455" y="1191491"/>
                <a:ext cx="1178646" cy="969818"/>
                <a:chOff x="3925455" y="1191491"/>
                <a:chExt cx="1178646" cy="969818"/>
              </a:xfrm>
            </p:grpSpPr>
            <p:sp>
              <p:nvSpPr>
                <p:cNvPr id="21" name="Rectangle 3"/>
                <p:cNvSpPr/>
                <p:nvPr/>
              </p:nvSpPr>
              <p:spPr>
                <a:xfrm>
                  <a:off x="3925455" y="1191491"/>
                  <a:ext cx="969818" cy="96981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3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01</a:t>
                  </a:r>
                </a:p>
              </p:txBody>
            </p:sp>
            <p:sp>
              <p:nvSpPr>
                <p:cNvPr id="22" name="Isosceles Triangle 5"/>
                <p:cNvSpPr/>
                <p:nvPr/>
              </p:nvSpPr>
              <p:spPr>
                <a:xfrm rot="5400000">
                  <a:off x="4803124" y="1537059"/>
                  <a:ext cx="323272" cy="278683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8" name="TextBox 37"/>
            <p:cNvSpPr txBox="1"/>
            <p:nvPr/>
          </p:nvSpPr>
          <p:spPr>
            <a:xfrm>
              <a:off x="1582400" y="1781283"/>
              <a:ext cx="4153560" cy="75713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Downgrade or upgrade of ISAD level under specific conditions (e.g. weather, traffic incidents, road conditions, technical failures)</a:t>
              </a:r>
              <a:endPara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479376" y="3011591"/>
            <a:ext cx="5256584" cy="739298"/>
            <a:chOff x="479376" y="3011591"/>
            <a:chExt cx="5256584" cy="739298"/>
          </a:xfrm>
        </p:grpSpPr>
        <p:grpSp>
          <p:nvGrpSpPr>
            <p:cNvPr id="23" name="Group 8"/>
            <p:cNvGrpSpPr/>
            <p:nvPr/>
          </p:nvGrpSpPr>
          <p:grpSpPr>
            <a:xfrm>
              <a:off x="479376" y="3011591"/>
              <a:ext cx="5256584" cy="739298"/>
              <a:chOff x="3925455" y="1191491"/>
              <a:chExt cx="6400799" cy="96981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Rectangle 9"/>
              <p:cNvSpPr/>
              <p:nvPr/>
            </p:nvSpPr>
            <p:spPr>
              <a:xfrm>
                <a:off x="4895271" y="1191491"/>
                <a:ext cx="5430983" cy="96981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5" name="Group 10"/>
              <p:cNvGrpSpPr/>
              <p:nvPr/>
            </p:nvGrpSpPr>
            <p:grpSpPr>
              <a:xfrm>
                <a:off x="3925455" y="1191491"/>
                <a:ext cx="1178646" cy="969818"/>
                <a:chOff x="3925455" y="1191491"/>
                <a:chExt cx="1178646" cy="969818"/>
              </a:xfrm>
            </p:grpSpPr>
            <p:sp>
              <p:nvSpPr>
                <p:cNvPr id="26" name="Rectangle 11"/>
                <p:cNvSpPr/>
                <p:nvPr/>
              </p:nvSpPr>
              <p:spPr>
                <a:xfrm>
                  <a:off x="3925455" y="1191491"/>
                  <a:ext cx="969818" cy="96981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02</a:t>
                  </a:r>
                </a:p>
              </p:txBody>
            </p:sp>
            <p:sp>
              <p:nvSpPr>
                <p:cNvPr id="27" name="Isosceles Triangle 12"/>
                <p:cNvSpPr/>
                <p:nvPr/>
              </p:nvSpPr>
              <p:spPr>
                <a:xfrm rot="5400000">
                  <a:off x="4803124" y="1537059"/>
                  <a:ext cx="323272" cy="278683"/>
                </a:xfrm>
                <a:prstGeom prst="triangl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2" name="TextBox 61"/>
            <p:cNvSpPr txBox="1"/>
            <p:nvPr/>
          </p:nvSpPr>
          <p:spPr>
            <a:xfrm>
              <a:off x="1582400" y="3118473"/>
              <a:ext cx="4153560" cy="535531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TMC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speed, gap and lane change advice based on individual driving style</a:t>
              </a:r>
              <a:endPara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479376" y="4259196"/>
            <a:ext cx="5256584" cy="739298"/>
            <a:chOff x="479376" y="4259196"/>
            <a:chExt cx="5256584" cy="739298"/>
          </a:xfrm>
        </p:grpSpPr>
        <p:grpSp>
          <p:nvGrpSpPr>
            <p:cNvPr id="28" name="Group 13"/>
            <p:cNvGrpSpPr/>
            <p:nvPr/>
          </p:nvGrpSpPr>
          <p:grpSpPr>
            <a:xfrm>
              <a:off x="479376" y="4259196"/>
              <a:ext cx="5256584" cy="739298"/>
              <a:chOff x="3925455" y="1191491"/>
              <a:chExt cx="6400799" cy="96981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Rectangle 14"/>
              <p:cNvSpPr/>
              <p:nvPr/>
            </p:nvSpPr>
            <p:spPr>
              <a:xfrm>
                <a:off x="4895271" y="1191491"/>
                <a:ext cx="5430983" cy="96981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0" name="Group 15"/>
              <p:cNvGrpSpPr/>
              <p:nvPr/>
            </p:nvGrpSpPr>
            <p:grpSpPr>
              <a:xfrm>
                <a:off x="3925455" y="1191491"/>
                <a:ext cx="1178646" cy="969818"/>
                <a:chOff x="3925455" y="1191491"/>
                <a:chExt cx="1178646" cy="969818"/>
              </a:xfrm>
            </p:grpSpPr>
            <p:sp>
              <p:nvSpPr>
                <p:cNvPr id="31" name="Rectangle 16"/>
                <p:cNvSpPr/>
                <p:nvPr/>
              </p:nvSpPr>
              <p:spPr>
                <a:xfrm>
                  <a:off x="3925455" y="1191491"/>
                  <a:ext cx="969818" cy="96981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03</a:t>
                  </a:r>
                </a:p>
              </p:txBody>
            </p:sp>
            <p:sp>
              <p:nvSpPr>
                <p:cNvPr id="32" name="Isosceles Triangle 17"/>
                <p:cNvSpPr/>
                <p:nvPr/>
              </p:nvSpPr>
              <p:spPr>
                <a:xfrm rot="5400000">
                  <a:off x="4803124" y="1537059"/>
                  <a:ext cx="323272" cy="278683"/>
                </a:xfrm>
                <a:prstGeom prst="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3" name="TextBox 62"/>
            <p:cNvSpPr txBox="1"/>
            <p:nvPr/>
          </p:nvSpPr>
          <p:spPr>
            <a:xfrm>
              <a:off x="1582400" y="4587938"/>
              <a:ext cx="4153560" cy="313932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V2V communication </a:t>
              </a:r>
              <a:endPara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479376" y="5426006"/>
            <a:ext cx="5256584" cy="739298"/>
            <a:chOff x="479376" y="5426006"/>
            <a:chExt cx="5256584" cy="739298"/>
          </a:xfrm>
        </p:grpSpPr>
        <p:grpSp>
          <p:nvGrpSpPr>
            <p:cNvPr id="33" name="Group 18"/>
            <p:cNvGrpSpPr/>
            <p:nvPr/>
          </p:nvGrpSpPr>
          <p:grpSpPr>
            <a:xfrm>
              <a:off x="479376" y="5426006"/>
              <a:ext cx="5256584" cy="739298"/>
              <a:chOff x="3925455" y="1191491"/>
              <a:chExt cx="6400799" cy="96981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Rectangle 19"/>
              <p:cNvSpPr/>
              <p:nvPr/>
            </p:nvSpPr>
            <p:spPr>
              <a:xfrm>
                <a:off x="4895271" y="1191491"/>
                <a:ext cx="5430983" cy="96981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5" name="Group 20"/>
              <p:cNvGrpSpPr/>
              <p:nvPr/>
            </p:nvGrpSpPr>
            <p:grpSpPr>
              <a:xfrm>
                <a:off x="3925455" y="1191491"/>
                <a:ext cx="1178646" cy="969818"/>
                <a:chOff x="3925455" y="1191491"/>
                <a:chExt cx="1178646" cy="969818"/>
              </a:xfrm>
            </p:grpSpPr>
            <p:sp>
              <p:nvSpPr>
                <p:cNvPr id="36" name="Rectangle 21"/>
                <p:cNvSpPr/>
                <p:nvPr/>
              </p:nvSpPr>
              <p:spPr>
                <a:xfrm>
                  <a:off x="3925455" y="1191491"/>
                  <a:ext cx="969818" cy="969818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3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04</a:t>
                  </a:r>
                </a:p>
              </p:txBody>
            </p:sp>
            <p:sp>
              <p:nvSpPr>
                <p:cNvPr id="37" name="Isosceles Triangle 22"/>
                <p:cNvSpPr/>
                <p:nvPr/>
              </p:nvSpPr>
              <p:spPr>
                <a:xfrm rot="5400000">
                  <a:off x="4803124" y="1537059"/>
                  <a:ext cx="323272" cy="278683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4" name="TextBox 63"/>
            <p:cNvSpPr txBox="1"/>
            <p:nvPr/>
          </p:nvSpPr>
          <p:spPr>
            <a:xfrm>
              <a:off x="1582400" y="5537468"/>
              <a:ext cx="4153560" cy="535531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TMC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decision on formation or break-up of </a:t>
              </a:r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platooning</a:t>
              </a:r>
              <a:endPara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6384031" y="1789750"/>
            <a:ext cx="5256584" cy="739298"/>
            <a:chOff x="6384031" y="1789750"/>
            <a:chExt cx="5256584" cy="739298"/>
          </a:xfrm>
        </p:grpSpPr>
        <p:grpSp>
          <p:nvGrpSpPr>
            <p:cNvPr id="41" name="Group 7"/>
            <p:cNvGrpSpPr/>
            <p:nvPr/>
          </p:nvGrpSpPr>
          <p:grpSpPr>
            <a:xfrm>
              <a:off x="6384031" y="1789750"/>
              <a:ext cx="5256584" cy="739298"/>
              <a:chOff x="3925455" y="1191491"/>
              <a:chExt cx="6400799" cy="96981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Rectangle 4"/>
              <p:cNvSpPr/>
              <p:nvPr/>
            </p:nvSpPr>
            <p:spPr>
              <a:xfrm>
                <a:off x="4895271" y="1191491"/>
                <a:ext cx="5430983" cy="96981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3" name="Group 6"/>
              <p:cNvGrpSpPr/>
              <p:nvPr/>
            </p:nvGrpSpPr>
            <p:grpSpPr>
              <a:xfrm>
                <a:off x="3925455" y="1191491"/>
                <a:ext cx="1178646" cy="969818"/>
                <a:chOff x="3925455" y="1191491"/>
                <a:chExt cx="1178646" cy="969818"/>
              </a:xfrm>
            </p:grpSpPr>
            <p:sp>
              <p:nvSpPr>
                <p:cNvPr id="44" name="Rectangle 3"/>
                <p:cNvSpPr/>
                <p:nvPr/>
              </p:nvSpPr>
              <p:spPr>
                <a:xfrm>
                  <a:off x="3925455" y="1191491"/>
                  <a:ext cx="969818" cy="96981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3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05</a:t>
                  </a:r>
                </a:p>
              </p:txBody>
            </p:sp>
            <p:sp>
              <p:nvSpPr>
                <p:cNvPr id="45" name="Isosceles Triangle 5"/>
                <p:cNvSpPr/>
                <p:nvPr/>
              </p:nvSpPr>
              <p:spPr>
                <a:xfrm rot="5400000">
                  <a:off x="4803124" y="1537059"/>
                  <a:ext cx="323272" cy="278683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5" name="TextBox 64"/>
            <p:cNvSpPr txBox="1"/>
            <p:nvPr/>
          </p:nvSpPr>
          <p:spPr>
            <a:xfrm>
              <a:off x="7464152" y="1892449"/>
              <a:ext cx="4153560" cy="535531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Information drivers want to get from </a:t>
              </a:r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TMC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make driving safer and more comfortable</a:t>
              </a:r>
              <a:endPara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6384031" y="3011174"/>
            <a:ext cx="5256584" cy="757130"/>
            <a:chOff x="6384031" y="3011174"/>
            <a:chExt cx="5256584" cy="757130"/>
          </a:xfrm>
        </p:grpSpPr>
        <p:grpSp>
          <p:nvGrpSpPr>
            <p:cNvPr id="46" name="Group 8"/>
            <p:cNvGrpSpPr/>
            <p:nvPr/>
          </p:nvGrpSpPr>
          <p:grpSpPr>
            <a:xfrm>
              <a:off x="6384031" y="3018144"/>
              <a:ext cx="5256584" cy="739298"/>
              <a:chOff x="3925455" y="1191491"/>
              <a:chExt cx="6400799" cy="96981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Rectangle 9"/>
              <p:cNvSpPr/>
              <p:nvPr/>
            </p:nvSpPr>
            <p:spPr>
              <a:xfrm>
                <a:off x="4895271" y="1191491"/>
                <a:ext cx="5430983" cy="96981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8" name="Group 10"/>
              <p:cNvGrpSpPr/>
              <p:nvPr/>
            </p:nvGrpSpPr>
            <p:grpSpPr>
              <a:xfrm>
                <a:off x="3925455" y="1191491"/>
                <a:ext cx="1178646" cy="969818"/>
                <a:chOff x="3925455" y="1191491"/>
                <a:chExt cx="1178646" cy="969818"/>
              </a:xfrm>
            </p:grpSpPr>
            <p:sp>
              <p:nvSpPr>
                <p:cNvPr id="49" name="Rectangle 11"/>
                <p:cNvSpPr/>
                <p:nvPr/>
              </p:nvSpPr>
              <p:spPr>
                <a:xfrm>
                  <a:off x="3925455" y="1191491"/>
                  <a:ext cx="969818" cy="969818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3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06</a:t>
                  </a:r>
                </a:p>
              </p:txBody>
            </p:sp>
            <p:sp>
              <p:nvSpPr>
                <p:cNvPr id="50" name="Isosceles Triangle 12"/>
                <p:cNvSpPr/>
                <p:nvPr/>
              </p:nvSpPr>
              <p:spPr>
                <a:xfrm rot="5400000">
                  <a:off x="4803124" y="1537059"/>
                  <a:ext cx="323272" cy="278683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6" name="TextBox 65"/>
            <p:cNvSpPr txBox="1"/>
            <p:nvPr/>
          </p:nvSpPr>
          <p:spPr>
            <a:xfrm>
              <a:off x="7464152" y="3011174"/>
              <a:ext cx="4153560" cy="75713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Road infrastructure requirements for Pay-as-You Go insurance and Pay-as-You Go toll services</a:t>
              </a:r>
              <a:endPara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6384031" y="4265749"/>
            <a:ext cx="5256584" cy="739298"/>
            <a:chOff x="6384031" y="4265749"/>
            <a:chExt cx="5256584" cy="739298"/>
          </a:xfrm>
        </p:grpSpPr>
        <p:grpSp>
          <p:nvGrpSpPr>
            <p:cNvPr id="51" name="Group 13"/>
            <p:cNvGrpSpPr/>
            <p:nvPr/>
          </p:nvGrpSpPr>
          <p:grpSpPr>
            <a:xfrm>
              <a:off x="6384031" y="4265749"/>
              <a:ext cx="5256584" cy="739298"/>
              <a:chOff x="3925455" y="1191491"/>
              <a:chExt cx="6400799" cy="96981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Rectangle 14"/>
              <p:cNvSpPr/>
              <p:nvPr/>
            </p:nvSpPr>
            <p:spPr>
              <a:xfrm>
                <a:off x="4895271" y="1191491"/>
                <a:ext cx="5430983" cy="96981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3" name="Group 15"/>
              <p:cNvGrpSpPr/>
              <p:nvPr/>
            </p:nvGrpSpPr>
            <p:grpSpPr>
              <a:xfrm>
                <a:off x="3925455" y="1191491"/>
                <a:ext cx="1178646" cy="969818"/>
                <a:chOff x="3925455" y="1191491"/>
                <a:chExt cx="1178646" cy="969818"/>
              </a:xfrm>
            </p:grpSpPr>
            <p:sp>
              <p:nvSpPr>
                <p:cNvPr id="54" name="Rectangle 16"/>
                <p:cNvSpPr/>
                <p:nvPr/>
              </p:nvSpPr>
              <p:spPr>
                <a:xfrm>
                  <a:off x="3925455" y="1191491"/>
                  <a:ext cx="969818" cy="969818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3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07</a:t>
                  </a:r>
                </a:p>
              </p:txBody>
            </p:sp>
            <p:sp>
              <p:nvSpPr>
                <p:cNvPr id="55" name="Isosceles Triangle 17"/>
                <p:cNvSpPr/>
                <p:nvPr/>
              </p:nvSpPr>
              <p:spPr>
                <a:xfrm rot="5400000">
                  <a:off x="4803124" y="1537059"/>
                  <a:ext cx="323272" cy="278683"/>
                </a:xfrm>
                <a:prstGeom prst="triangl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7" name="TextBox 66"/>
            <p:cNvSpPr txBox="1"/>
            <p:nvPr/>
          </p:nvSpPr>
          <p:spPr>
            <a:xfrm>
              <a:off x="7464152" y="4367537"/>
              <a:ext cx="4153560" cy="535531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V2I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simultaneous speech and screen interaction</a:t>
              </a:r>
              <a:endPara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6384031" y="5432559"/>
            <a:ext cx="5256584" cy="739298"/>
            <a:chOff x="6384031" y="5432559"/>
            <a:chExt cx="5256584" cy="739298"/>
          </a:xfrm>
        </p:grpSpPr>
        <p:grpSp>
          <p:nvGrpSpPr>
            <p:cNvPr id="56" name="Group 18"/>
            <p:cNvGrpSpPr/>
            <p:nvPr/>
          </p:nvGrpSpPr>
          <p:grpSpPr>
            <a:xfrm>
              <a:off x="6384031" y="5432559"/>
              <a:ext cx="5256584" cy="739298"/>
              <a:chOff x="3925455" y="1191491"/>
              <a:chExt cx="6400799" cy="96981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Rectangle 19"/>
              <p:cNvSpPr/>
              <p:nvPr/>
            </p:nvSpPr>
            <p:spPr>
              <a:xfrm>
                <a:off x="4895271" y="1191491"/>
                <a:ext cx="5430983" cy="96981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8" name="Group 20"/>
              <p:cNvGrpSpPr/>
              <p:nvPr/>
            </p:nvGrpSpPr>
            <p:grpSpPr>
              <a:xfrm>
                <a:off x="3925455" y="1191491"/>
                <a:ext cx="1178646" cy="969818"/>
                <a:chOff x="3925455" y="1191491"/>
                <a:chExt cx="1178646" cy="969818"/>
              </a:xfrm>
            </p:grpSpPr>
            <p:sp>
              <p:nvSpPr>
                <p:cNvPr id="59" name="Rectangle 21"/>
                <p:cNvSpPr/>
                <p:nvPr/>
              </p:nvSpPr>
              <p:spPr>
                <a:xfrm>
                  <a:off x="3925455" y="1191491"/>
                  <a:ext cx="969818" cy="969818"/>
                </a:xfrm>
                <a:prstGeom prst="rect">
                  <a:avLst/>
                </a:prstGeom>
                <a:solidFill>
                  <a:srgbClr val="CE6D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3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08</a:t>
                  </a:r>
                </a:p>
              </p:txBody>
            </p:sp>
            <p:sp>
              <p:nvSpPr>
                <p:cNvPr id="60" name="Isosceles Triangle 22"/>
                <p:cNvSpPr/>
                <p:nvPr/>
              </p:nvSpPr>
              <p:spPr>
                <a:xfrm rot="5400000">
                  <a:off x="4803124" y="1537059"/>
                  <a:ext cx="323272" cy="278683"/>
                </a:xfrm>
                <a:prstGeom prst="triangle">
                  <a:avLst/>
                </a:prstGeom>
                <a:solidFill>
                  <a:srgbClr val="CE6D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8" name="TextBox 67"/>
            <p:cNvSpPr txBox="1"/>
            <p:nvPr/>
          </p:nvSpPr>
          <p:spPr>
            <a:xfrm>
              <a:off x="7464152" y="5537468"/>
              <a:ext cx="4153560" cy="535531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Liability for an accident (driver, car manufacturer or the infrastructure authority?)</a:t>
              </a:r>
              <a:endPara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79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" y="8251"/>
            <a:ext cx="12192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44624"/>
            <a:ext cx="1152128" cy="1136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384" y="289581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C-ITS</a:t>
            </a:r>
          </a:p>
        </p:txBody>
      </p:sp>
      <p:pic>
        <p:nvPicPr>
          <p:cNvPr id="9218" name="Picture 2" descr="V:\PRESENTATIONS POWER POINT\MAGGANIARIS STAMATIS_13-03-2019\Presentation_07-05-2019\photo\telos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18" y="1556792"/>
            <a:ext cx="8219638" cy="38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- Διάγραμμα"/>
          <p:cNvGraphicFramePr/>
          <p:nvPr>
            <p:extLst>
              <p:ext uri="{D42A27DB-BD31-4B8C-83A1-F6EECF244321}">
                <p14:modId xmlns:p14="http://schemas.microsoft.com/office/powerpoint/2010/main" val="968967754"/>
              </p:ext>
            </p:extLst>
          </p:nvPr>
        </p:nvGraphicFramePr>
        <p:xfrm>
          <a:off x="2071256" y="5544203"/>
          <a:ext cx="8136904" cy="8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5095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-1940" y="8251"/>
            <a:ext cx="12192000" cy="6858000"/>
            <a:chOff x="-1940" y="8251"/>
            <a:chExt cx="12192000" cy="68580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40" y="8251"/>
              <a:ext cx="12192000" cy="6858000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44624"/>
              <a:ext cx="1152128" cy="113624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23392" y="1844824"/>
              <a:ext cx="1029500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Infrastructure classification scheme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support the circulation </a:t>
              </a:r>
            </a:p>
            <a:p>
              <a:pPr algn="ctr"/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automated vehicles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95600" y="4889484"/>
              <a:ext cx="6624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Stamatis Manganiaris</a:t>
              </a:r>
            </a:p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Institute of Communication and Computer Systems (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ICCS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l-G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C1593CA-6A58-407D-ACDD-6022DA379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496"/>
            <a:ext cx="1008112" cy="6737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1996DC-EA6D-4581-962D-89793CB1FF53}"/>
              </a:ext>
            </a:extLst>
          </p:cNvPr>
          <p:cNvSpPr/>
          <p:nvPr/>
        </p:nvSpPr>
        <p:spPr>
          <a:xfrm>
            <a:off x="1026840" y="6165304"/>
            <a:ext cx="2476872" cy="7009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/>
              <a:t>INFRAMIX project has received funding from the European Union’s Horizon 2020 research and innovation </a:t>
            </a:r>
            <a:r>
              <a:rPr lang="en-US" sz="1050" dirty="0" err="1"/>
              <a:t>programme</a:t>
            </a:r>
            <a:r>
              <a:rPr lang="en-US" sz="1050" dirty="0"/>
              <a:t> under grant agreement no 723016.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val="319154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" y="8251"/>
            <a:ext cx="12192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44624"/>
            <a:ext cx="1152128" cy="1136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368" y="297869"/>
            <a:ext cx="7802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Intelligent Transport Systems (ITS)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3855" y="2186861"/>
            <a:ext cx="6328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is not a matter of automated vehicles </a:t>
            </a:r>
            <a:r>
              <a:rPr lang="en-US" sz="1900" b="1" dirty="0">
                <a:solidFill>
                  <a:srgbClr val="45B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matter of effective cooperation of road infrastructure and </a:t>
            </a:r>
            <a:r>
              <a:rPr lang="en-US" sz="1900" b="1" dirty="0">
                <a:solidFill>
                  <a:srgbClr val="45B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 &amp; conventional) connected </a:t>
            </a:r>
            <a:r>
              <a:rPr lang="en-US" sz="1900" b="1" dirty="0">
                <a:solidFill>
                  <a:srgbClr val="45B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vehicles</a:t>
            </a:r>
          </a:p>
        </p:txBody>
      </p:sp>
      <p:pic>
        <p:nvPicPr>
          <p:cNvPr id="1026" name="Picture 2" descr="V:\PRESENTATIONS POWER POINT\MAGGANIARIS STAMATIS_13-03-2019\Presentation_07-05-2019\photo\1_xoris ta pa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48" y="3311580"/>
            <a:ext cx="7921700" cy="356476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07368" y="1589251"/>
            <a:ext cx="33265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Intelligent Mobility is here</a:t>
            </a:r>
          </a:p>
        </p:txBody>
      </p:sp>
    </p:spTree>
    <p:extLst>
      <p:ext uri="{BB962C8B-B14F-4D97-AF65-F5344CB8AC3E}">
        <p14:creationId xmlns:p14="http://schemas.microsoft.com/office/powerpoint/2010/main" val="268455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" y="8251"/>
            <a:ext cx="12192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44624"/>
            <a:ext cx="1152128" cy="1136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368" y="289581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world vision &amp; targets</a:t>
            </a:r>
          </a:p>
        </p:txBody>
      </p:sp>
      <p:pic>
        <p:nvPicPr>
          <p:cNvPr id="1029" name="Picture 5" descr="Z:\PRESENTATIONS POWER POINT\MAGGANIARIS STAMATIS_13-03-2019\Presentation_07-05-2019\more photos to use\Intelligent Transport System_cropp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280" y="2828803"/>
            <a:ext cx="5069760" cy="2899644"/>
          </a:xfrm>
          <a:prstGeom prst="rect">
            <a:avLst/>
          </a:prstGeom>
          <a:noFill/>
        </p:spPr>
      </p:pic>
      <p:sp>
        <p:nvSpPr>
          <p:cNvPr id="6" name="Ορθογώνιο 5"/>
          <p:cNvSpPr/>
          <p:nvPr/>
        </p:nvSpPr>
        <p:spPr>
          <a:xfrm>
            <a:off x="1703512" y="1590676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infrastructure supporting or even fully controlling the coexistence of conventional and automated vehicles, with enhanced traffic flow efficiency, safety, and user appreciation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114" y="1556792"/>
            <a:ext cx="120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78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Vision: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6064771" y="3532505"/>
            <a:ext cx="544687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89000">
              <a:spcBef>
                <a:spcPct val="0"/>
              </a:spcBef>
              <a:spcAft>
                <a:spcPts val="600"/>
              </a:spcAft>
              <a:buClr>
                <a:srgbClr val="9BB755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traffic efficiency by at least 40%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defTabSz="889000">
              <a:spcBef>
                <a:spcPct val="0"/>
              </a:spcBef>
              <a:spcAft>
                <a:spcPts val="600"/>
              </a:spcAft>
              <a:buClr>
                <a:srgbClr val="9BB755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safety by at least 50%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defTabSz="889000">
              <a:spcBef>
                <a:spcPct val="0"/>
              </a:spcBef>
              <a:spcAft>
                <a:spcPts val="600"/>
              </a:spcAft>
              <a:buClr>
                <a:srgbClr val="9BB755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user appreciation by at least 70%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defTabSz="889000">
              <a:spcBef>
                <a:spcPct val="0"/>
              </a:spcBef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89000"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above just with increased penetration of automated vehicles by at least 30%</a:t>
            </a:r>
          </a:p>
          <a:p>
            <a:pPr lvl="0" defTabSz="889000">
              <a:spcBef>
                <a:spcPct val="0"/>
              </a:spcBef>
              <a:spcAft>
                <a:spcPts val="600"/>
              </a:spcAft>
            </a:pP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4931" y="3098527"/>
            <a:ext cx="137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78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Targets:</a:t>
            </a:r>
          </a:p>
        </p:txBody>
      </p:sp>
    </p:spTree>
    <p:extLst>
      <p:ext uri="{BB962C8B-B14F-4D97-AF65-F5344CB8AC3E}">
        <p14:creationId xmlns:p14="http://schemas.microsoft.com/office/powerpoint/2010/main" val="151158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" y="8251"/>
            <a:ext cx="12192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44624"/>
            <a:ext cx="1152128" cy="1136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384" y="289581"/>
            <a:ext cx="8289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Management Center (TMC)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609927" y="1700808"/>
            <a:ext cx="826700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>
                <a:solidFill>
                  <a:srgbClr val="45B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central player (TMC) can achieve the </a:t>
            </a:r>
            <a:r>
              <a:rPr lang="en-US" sz="1900" b="1" dirty="0">
                <a:solidFill>
                  <a:srgbClr val="45B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of automated driving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V:\PRESENTATIONS POWER POINT\MAGGANIARIS STAMATIS_13-03-2019\Presentation_07-05-2019\photo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430503"/>
            <a:ext cx="6408712" cy="395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" y="8251"/>
            <a:ext cx="12192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44624"/>
            <a:ext cx="1152128" cy="1136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384" y="68431"/>
            <a:ext cx="5981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Cooperative Intelligent 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Systems (C-ITS)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343472" y="5966111"/>
            <a:ext cx="102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Amazon’s coordination system of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(2017) </a:t>
            </a:r>
            <a:r>
              <a:rPr lang="en-US" sz="2000" b="1" dirty="0">
                <a:solidFill>
                  <a:srgbClr val="45B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“Lane assignments for autonomous vehicles”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 lane configurations and assignments depending on roadway data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Ορθογώνιο 1"/>
          <p:cNvSpPr/>
          <p:nvPr/>
        </p:nvSpPr>
        <p:spPr>
          <a:xfrm>
            <a:off x="1677260" y="2649107"/>
            <a:ext cx="2808312" cy="70788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  <a:cs typeface="Arial" panose="020B0604020202020204" pitchFamily="34" charset="0"/>
              </a:rPr>
              <a:t>Calculate  energy                 and  fuel  consumption</a:t>
            </a:r>
            <a:endParaRPr lang="el-G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Στρογγυλεμένο ορθογώνιο 25"/>
          <p:cNvSpPr/>
          <p:nvPr/>
        </p:nvSpPr>
        <p:spPr>
          <a:xfrm>
            <a:off x="6805594" y="3076183"/>
            <a:ext cx="2357314" cy="914333"/>
          </a:xfrm>
          <a:prstGeom prst="round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Στρογγυλεμένο ορθογώνιο 4"/>
          <p:cNvSpPr/>
          <p:nvPr/>
        </p:nvSpPr>
        <p:spPr>
          <a:xfrm>
            <a:off x="4629588" y="1556792"/>
            <a:ext cx="2267248" cy="8250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  <a:cs typeface="Arial" panose="020B0604020202020204" pitchFamily="34" charset="0"/>
              </a:rPr>
              <a:t>Manage  traffic demand</a:t>
            </a:r>
            <a:endParaRPr lang="el-GR" sz="200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Στρογγυλεμένο ορθογώνιο 10"/>
          <p:cNvSpPr/>
          <p:nvPr/>
        </p:nvSpPr>
        <p:spPr>
          <a:xfrm>
            <a:off x="1392362" y="4216936"/>
            <a:ext cx="2638044" cy="8250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  <a:cs typeface="Arial" panose="020B0604020202020204" pitchFamily="34" charset="0"/>
              </a:rPr>
              <a:t>Choose  flow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  <a:cs typeface="Arial" panose="020B0604020202020204" pitchFamily="34" charset="0"/>
              </a:rPr>
              <a:t>speeds</a:t>
            </a:r>
            <a:endParaRPr lang="el-GR" sz="2000" b="1" dirty="0">
              <a:solidFill>
                <a:schemeClr val="accent1">
                  <a:lumMod val="75000"/>
                </a:schemeClr>
              </a:solidFill>
              <a:latin typeface="Bradley Hand ITC" pitchFamily="66" charset="0"/>
              <a:cs typeface="Arial" panose="020B0604020202020204" pitchFamily="34" charset="0"/>
            </a:endParaRPr>
          </a:p>
        </p:txBody>
      </p:sp>
      <p:sp>
        <p:nvSpPr>
          <p:cNvPr id="16" name="Στρογγυλεμένο ορθογώνιο 8"/>
          <p:cNvSpPr/>
          <p:nvPr/>
        </p:nvSpPr>
        <p:spPr>
          <a:xfrm>
            <a:off x="7546053" y="4678990"/>
            <a:ext cx="2209130" cy="8250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  <a:cs typeface="Arial" panose="020B0604020202020204" pitchFamily="34" charset="0"/>
              </a:rPr>
              <a:t>Optimize  travel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  <a:cs typeface="Arial" panose="020B0604020202020204" pitchFamily="34" charset="0"/>
              </a:rPr>
              <a:t>times</a:t>
            </a:r>
            <a:r>
              <a:rPr lang="en-US" sz="2000" b="1" kern="1200" dirty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  <a:cs typeface="Arial" panose="020B0604020202020204" pitchFamily="34" charset="0"/>
              </a:rPr>
              <a:t>  and  costs</a:t>
            </a:r>
            <a:endParaRPr lang="el-GR" sz="200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Στρογγυλεμένο ορθογώνιο 6"/>
          <p:cNvSpPr/>
          <p:nvPr/>
        </p:nvSpPr>
        <p:spPr>
          <a:xfrm>
            <a:off x="7638158" y="2708283"/>
            <a:ext cx="2176303" cy="8250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  <a:cs typeface="Arial" panose="020B0604020202020204" pitchFamily="34" charset="0"/>
              </a:rPr>
              <a:t>Give  route recommendations</a:t>
            </a:r>
            <a:endParaRPr lang="el-GR" sz="200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Διάγραμμα ροής: Παραπομπή 31"/>
          <p:cNvSpPr/>
          <p:nvPr/>
        </p:nvSpPr>
        <p:spPr>
          <a:xfrm>
            <a:off x="4269548" y="2656921"/>
            <a:ext cx="3024336" cy="2783435"/>
          </a:xfrm>
          <a:prstGeom prst="flowChartConnector">
            <a:avLst/>
          </a:prstGeom>
          <a:noFill/>
          <a:ln w="381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32"/>
          <p:cNvSpPr txBox="1"/>
          <p:nvPr/>
        </p:nvSpPr>
        <p:spPr>
          <a:xfrm>
            <a:off x="4532530" y="2982430"/>
            <a:ext cx="2473322" cy="2246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Bradley Hand ITC" pitchFamily="66" charset="0"/>
                <a:cs typeface="Arial" panose="020B0604020202020204" pitchFamily="34" charset="0"/>
              </a:rPr>
              <a:t>Cooperative Intelligent Transport Systems</a:t>
            </a:r>
          </a:p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Bradley Hand ITC" pitchFamily="66" charset="0"/>
                <a:cs typeface="Arial" panose="020B0604020202020204" pitchFamily="34" charset="0"/>
              </a:rPr>
              <a:t>(C-ITS)</a:t>
            </a:r>
            <a:endParaRPr lang="el-GR" sz="2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Ευθύγραμμο βέλος σύνδεσης 34"/>
          <p:cNvCxnSpPr/>
          <p:nvPr/>
        </p:nvCxnSpPr>
        <p:spPr>
          <a:xfrm flipH="1" flipV="1">
            <a:off x="3925274" y="3323632"/>
            <a:ext cx="432937" cy="2097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37"/>
          <p:cNvCxnSpPr/>
          <p:nvPr/>
        </p:nvCxnSpPr>
        <p:spPr>
          <a:xfrm flipH="1">
            <a:off x="3863378" y="4529640"/>
            <a:ext cx="481306" cy="1029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40"/>
          <p:cNvCxnSpPr/>
          <p:nvPr/>
        </p:nvCxnSpPr>
        <p:spPr>
          <a:xfrm flipV="1">
            <a:off x="7193698" y="3252263"/>
            <a:ext cx="432000" cy="281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42"/>
          <p:cNvCxnSpPr/>
          <p:nvPr/>
        </p:nvCxnSpPr>
        <p:spPr>
          <a:xfrm>
            <a:off x="7121666" y="4723468"/>
            <a:ext cx="504032" cy="1980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44"/>
          <p:cNvCxnSpPr/>
          <p:nvPr/>
        </p:nvCxnSpPr>
        <p:spPr>
          <a:xfrm flipV="1">
            <a:off x="5781716" y="2260280"/>
            <a:ext cx="0" cy="3924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2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1"/>
            <a:ext cx="12192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44624"/>
            <a:ext cx="1152128" cy="1136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384" y="289581"/>
            <a:ext cx="6648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Vehicle-to-Infrastructure (V2I)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384" y="1700808"/>
            <a:ext cx="1043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5B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V2I cooperation - interoperability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help drivers receive accurate travel alerts such</a:t>
            </a:r>
            <a:r>
              <a:rPr lang="en-US" sz="2000" dirty="0">
                <a:solidFill>
                  <a:srgbClr val="778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as:</a:t>
            </a:r>
            <a:r>
              <a:rPr lang="en-US" sz="2000" dirty="0">
                <a:solidFill>
                  <a:srgbClr val="778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2" name="Ομάδα 21"/>
          <p:cNvGrpSpPr/>
          <p:nvPr/>
        </p:nvGrpSpPr>
        <p:grpSpPr>
          <a:xfrm>
            <a:off x="2876824" y="2355631"/>
            <a:ext cx="5832648" cy="1192632"/>
            <a:chOff x="2876824" y="2355631"/>
            <a:chExt cx="5832648" cy="1192632"/>
          </a:xfrm>
        </p:grpSpPr>
        <p:grpSp>
          <p:nvGrpSpPr>
            <p:cNvPr id="8" name="Ομάδα 7"/>
            <p:cNvGrpSpPr/>
            <p:nvPr/>
          </p:nvGrpSpPr>
          <p:grpSpPr>
            <a:xfrm>
              <a:off x="2876824" y="2355631"/>
              <a:ext cx="5832648" cy="1192632"/>
              <a:chOff x="0" y="0"/>
              <a:chExt cx="5832648" cy="1192632"/>
            </a:xfrm>
          </p:grpSpPr>
          <p:sp>
            <p:nvSpPr>
              <p:cNvPr id="10" name="Στρογγυλεμένο ορθογώνιο 9"/>
              <p:cNvSpPr/>
              <p:nvPr/>
            </p:nvSpPr>
            <p:spPr>
              <a:xfrm>
                <a:off x="0" y="0"/>
                <a:ext cx="5832648" cy="1192632"/>
              </a:xfrm>
              <a:prstGeom prst="roundRect">
                <a:avLst>
                  <a:gd name="adj" fmla="val 10000"/>
                </a:avLst>
              </a:pr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Στρογγυλεμένο ορθογώνιο 4"/>
              <p:cNvSpPr/>
              <p:nvPr/>
            </p:nvSpPr>
            <p:spPr>
              <a:xfrm>
                <a:off x="1285792" y="0"/>
                <a:ext cx="4546855" cy="11926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 traffic congestion</a:t>
                </a:r>
                <a:endParaRPr lang="el-GR" sz="20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Στρογγυλεμένο ορθογώνιο 8"/>
            <p:cNvSpPr/>
            <p:nvPr/>
          </p:nvSpPr>
          <p:spPr>
            <a:xfrm>
              <a:off x="2996087" y="2474894"/>
              <a:ext cx="1166529" cy="954106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3" name="Ομάδα 22"/>
          <p:cNvGrpSpPr/>
          <p:nvPr/>
        </p:nvGrpSpPr>
        <p:grpSpPr>
          <a:xfrm>
            <a:off x="2885818" y="3674246"/>
            <a:ext cx="5832648" cy="1192632"/>
            <a:chOff x="2885818" y="3674246"/>
            <a:chExt cx="5832648" cy="1192632"/>
          </a:xfrm>
        </p:grpSpPr>
        <p:grpSp>
          <p:nvGrpSpPr>
            <p:cNvPr id="12" name="Ομάδα 11"/>
            <p:cNvGrpSpPr/>
            <p:nvPr/>
          </p:nvGrpSpPr>
          <p:grpSpPr>
            <a:xfrm>
              <a:off x="2885818" y="3674246"/>
              <a:ext cx="5832648" cy="1192632"/>
              <a:chOff x="0" y="1311895"/>
              <a:chExt cx="5832648" cy="1192632"/>
            </a:xfrm>
          </p:grpSpPr>
          <p:sp>
            <p:nvSpPr>
              <p:cNvPr id="14" name="Στρογγυλεμένο ορθογώνιο 13"/>
              <p:cNvSpPr/>
              <p:nvPr/>
            </p:nvSpPr>
            <p:spPr>
              <a:xfrm>
                <a:off x="0" y="1311895"/>
                <a:ext cx="5832648" cy="119263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5625132"/>
                  <a:satOff val="-8440"/>
                  <a:lumOff val="-1373"/>
                  <a:alphaOff val="0"/>
                </a:schemeClr>
              </a:fillRef>
              <a:effectRef idx="0">
                <a:schemeClr val="accent3">
                  <a:hueOff val="5625132"/>
                  <a:satOff val="-8440"/>
                  <a:lumOff val="-137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Στρογγυλεμένο ορθογώνιο 4"/>
              <p:cNvSpPr/>
              <p:nvPr/>
            </p:nvSpPr>
            <p:spPr>
              <a:xfrm>
                <a:off x="1285792" y="1311895"/>
                <a:ext cx="4546855" cy="11926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 bad weather conditions </a:t>
                </a:r>
                <a:endParaRPr lang="el-GR" sz="20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Στρογγυλεμένο ορθογώνιο 12"/>
            <p:cNvSpPr/>
            <p:nvPr/>
          </p:nvSpPr>
          <p:spPr>
            <a:xfrm>
              <a:off x="3005081" y="3793509"/>
              <a:ext cx="1166529" cy="954106"/>
            </a:xfrm>
            <a:prstGeom prst="roundRect">
              <a:avLst>
                <a:gd name="adj" fmla="val 10000"/>
              </a:avLst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5376097"/>
                <a:satOff val="-7054"/>
                <a:lumOff val="-69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4" name="Ομάδα 23"/>
          <p:cNvGrpSpPr/>
          <p:nvPr/>
        </p:nvGrpSpPr>
        <p:grpSpPr>
          <a:xfrm>
            <a:off x="2871128" y="4954816"/>
            <a:ext cx="5832648" cy="1192632"/>
            <a:chOff x="2871128" y="4954816"/>
            <a:chExt cx="5832648" cy="1192632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2871128" y="4954816"/>
              <a:ext cx="5832648" cy="1192632"/>
              <a:chOff x="0" y="2623791"/>
              <a:chExt cx="5832648" cy="1192632"/>
            </a:xfrm>
          </p:grpSpPr>
          <p:sp>
            <p:nvSpPr>
              <p:cNvPr id="18" name="Στρογγυλεμένο ορθογώνιο 17"/>
              <p:cNvSpPr/>
              <p:nvPr/>
            </p:nvSpPr>
            <p:spPr>
              <a:xfrm>
                <a:off x="0" y="2623791"/>
                <a:ext cx="5832648" cy="1192632"/>
              </a:xfrm>
              <a:prstGeom prst="roundRect">
                <a:avLst>
                  <a:gd name="adj" fmla="val 10000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Στρογγυλεμένο ορθογώνιο 4"/>
              <p:cNvSpPr/>
              <p:nvPr/>
            </p:nvSpPr>
            <p:spPr>
              <a:xfrm>
                <a:off x="1285792" y="2623791"/>
                <a:ext cx="4546855" cy="11926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 crashes</a:t>
                </a:r>
                <a:endParaRPr lang="el-GR" sz="20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Στρογγυλεμένο ορθογώνιο 16"/>
            <p:cNvSpPr/>
            <p:nvPr/>
          </p:nvSpPr>
          <p:spPr>
            <a:xfrm>
              <a:off x="2990391" y="5074079"/>
              <a:ext cx="1166529" cy="954106"/>
            </a:xfrm>
            <a:prstGeom prst="roundRect">
              <a:avLst>
                <a:gd name="adj" fmla="val 10000"/>
              </a:avLst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10752195"/>
                <a:satOff val="-14108"/>
                <a:lumOff val="-138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6180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" y="8251"/>
            <a:ext cx="12192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44624"/>
            <a:ext cx="1152128" cy="1136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384" y="289581"/>
            <a:ext cx="7366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levels of driving automation</a:t>
            </a:r>
          </a:p>
        </p:txBody>
      </p:sp>
      <p:pic>
        <p:nvPicPr>
          <p:cNvPr id="4098" name="Picture 2" descr="V:\PRESENTATIONS POWER POINT\MAGGANIARIS STAMATIS_13-03-2019\Presentation_07-05-2019\photo\8_page 6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9"/>
          <a:stretch/>
        </p:blipFill>
        <p:spPr bwMode="auto">
          <a:xfrm>
            <a:off x="1127448" y="1772816"/>
            <a:ext cx="8798806" cy="4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49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" y="8251"/>
            <a:ext cx="12192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44624"/>
            <a:ext cx="1152128" cy="1136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384" y="289581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approach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392" y="1412776"/>
            <a:ext cx="802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ISAD levels mapped to digital, physical, and operational elements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64072" y="5085184"/>
            <a:ext cx="4873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infrastructure is not just a supporting asset for automated driving</a:t>
            </a:r>
          </a:p>
          <a:p>
            <a:r>
              <a:rPr lang="en-US" sz="2000" b="1" dirty="0">
                <a:solidFill>
                  <a:srgbClr val="45B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Vehicles and road infrastructure are cooperating components</a:t>
            </a:r>
          </a:p>
        </p:txBody>
      </p:sp>
      <p:grpSp>
        <p:nvGrpSpPr>
          <p:cNvPr id="12" name="Ομάδα 11"/>
          <p:cNvGrpSpPr/>
          <p:nvPr/>
        </p:nvGrpSpPr>
        <p:grpSpPr>
          <a:xfrm>
            <a:off x="983432" y="1988841"/>
            <a:ext cx="9001000" cy="3888432"/>
            <a:chOff x="0" y="0"/>
            <a:chExt cx="9480062" cy="3701491"/>
          </a:xfrm>
        </p:grpSpPr>
        <p:pic>
          <p:nvPicPr>
            <p:cNvPr id="14" name="Εικόνα 13" descr="V:\PRESENTATIONS POWER POINT\MAGGANIARIS STAMATIS_13-03-2019\Presentation_07-05-2019\photo\9_Book_Chapter-Road Infrastructure Taxonomy for Connected &amp; Automated Driving_v61 - Αντιγραφή.t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050" y="0"/>
              <a:ext cx="4433011" cy="270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Εικόνα 14" descr="V:\PRESENTATIONS POWER POINT\MAGGANIARIS STAMATIS_13-03-2019\Presentation_07-05-2019\photo\9_Book_Chapter-Road Infrastructure Taxonomy for Connected &amp; Automated Driving_v61 - Αντιγραφή (2).t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40326" cy="37014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Εικόνα 15" descr="V:\PRESENTATIONS POWER POINT\MAGGANIARIS STAMATIS_13-03-2019\Presentation_07-05-2019\photo\9_Book_Chapter-Road Infrastructure Taxonomy for Connected &amp; Automated Driving_v61.tif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04"/>
            <a:stretch/>
          </p:blipFill>
          <p:spPr bwMode="auto">
            <a:xfrm>
              <a:off x="5047051" y="241402"/>
              <a:ext cx="4433011" cy="22939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46" y="5893038"/>
            <a:ext cx="885081" cy="54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User\Επιφάνεια εργασίας\Flag_of_Europ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46" y="5946448"/>
            <a:ext cx="684421" cy="45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3355B0FE42EB41AE9580181D135415" ma:contentTypeVersion="10" ma:contentTypeDescription="Create a new document." ma:contentTypeScope="" ma:versionID="a286b36b6fef62741a626b058d37c504">
  <xsd:schema xmlns:xsd="http://www.w3.org/2001/XMLSchema" xmlns:xs="http://www.w3.org/2001/XMLSchema" xmlns:p="http://schemas.microsoft.com/office/2006/metadata/properties" xmlns:ns2="5950ac00-86b8-4e51-92aa-1a51d1e72cd3" xmlns:ns3="26cd4ea1-7d16-4bce-9bd2-4163bca5240e" targetNamespace="http://schemas.microsoft.com/office/2006/metadata/properties" ma:root="true" ma:fieldsID="c4a29b1db518541de7f48b8191faaa67" ns2:_="" ns3:_="">
    <xsd:import namespace="5950ac00-86b8-4e51-92aa-1a51d1e72cd3"/>
    <xsd:import namespace="26cd4ea1-7d16-4bce-9bd2-4163bca524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0ac00-86b8-4e51-92aa-1a51d1e72c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d4ea1-7d16-4bce-9bd2-4163bca524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51BB3E-60FB-43D6-B182-A4E770F778AF}"/>
</file>

<file path=customXml/itemProps2.xml><?xml version="1.0" encoding="utf-8"?>
<ds:datastoreItem xmlns:ds="http://schemas.openxmlformats.org/officeDocument/2006/customXml" ds:itemID="{2FC88A16-001D-464C-8EF0-DE0BA0835A4D}"/>
</file>

<file path=customXml/itemProps3.xml><?xml version="1.0" encoding="utf-8"?>
<ds:datastoreItem xmlns:ds="http://schemas.openxmlformats.org/officeDocument/2006/customXml" ds:itemID="{7D197175-3049-488F-BD8E-E2115BFFEC04}"/>
</file>

<file path=docProps/app.xml><?xml version="1.0" encoding="utf-8"?>
<Properties xmlns="http://schemas.openxmlformats.org/officeDocument/2006/extended-properties" xmlns:vt="http://schemas.openxmlformats.org/officeDocument/2006/docPropsVTypes">
  <TotalTime>3331</TotalTime>
  <Words>519</Words>
  <Application>Microsoft Office PowerPoint</Application>
  <PresentationFormat>Widescreen</PresentationFormat>
  <Paragraphs>75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Bradley Hand ITC</vt:lpstr>
      <vt:lpstr>Calibri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Stamatis Manganiaris</dc:creator>
  <cp:lastModifiedBy>Nikoletta Karitsioti</cp:lastModifiedBy>
  <cp:revision>7</cp:revision>
  <dcterms:created xsi:type="dcterms:W3CDTF">2016-11-16T13:09:52Z</dcterms:created>
  <dcterms:modified xsi:type="dcterms:W3CDTF">2019-05-27T06:30:19Z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0x010100233355B0FE42EB41AE9580181D135415</vt:lpwstr>
  </property>
</Properties>
</file>